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오늘은 성공적인 여행업 창업 전략 수립과 소자본 창업 5단계 프로세스를 살펴봅니다. 핵심은 비전, 목표, 실행 가능한 전략, 그리고 지속적인 점검입니다.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이 과정은 단순한 계획 수립이 아니라 비전을 명확히 하고 목표를 구체화하며 실행 가능한 전략을 세우는 것입니다. 자신의 강점과 시장의 기회를 분석해 어떤 부분에서 차별화된 가치를 만들 수 있을지 고민해야 합니다. 전략은 한 번 세우고 끝나는 것이 아니라 지속적으로 점검하고 개선해야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이 단계는 성공적인 창업의 튼튼한 기반입니다. 전문 분야 설정, 온라인 플랫폼 구축, 협력사 네트워크 구축, 특색 있는 상품 구조 설계, 부가적 수익원 확보를 순서대로 살펴봅니다.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전문 분야 설정 단계에서는 지역, 테마, 고객층을 명확히 정리해야 합니다. 창업자는 자신의 강점과 시장 기회를 보고 어떤 부분에서 차별화된 가치를 만들지 결정합니다.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온라인 플랫폼 구축은 비용을 최소화하면서 효율적인 홍보와 판매 채널을 만드는 단계입니다. 홈페이지, 예약 시스템, SNS, 콘텐츠 채널을 연결해 고객 흐름을 만들어야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협력사 네트워크 구축은 직거래 기반으로 신뢰할 수 있는 파트너를 만드는 단계입니다. 가격만 보지 않고 계약 조건, 품질, 안전, 정산 방식까지 함께 확인해야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특색 있는 상품 구조 설계에서는 고객의 감정을 자극하고 불편을 해결해 주는 독창적 상품을 구성해야 합니다. 현지 답사, 차별화 포인트 발굴, 가격 책정, 시범 운영과 피드백 반영까지 필요합니다.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교육, 컨설팅, 이커머스, 콘텐츠 제작 등 다양한 부가적 수익원을 확보하면 안정적인 수익 구조를 만들 수 있습니다. 작은 창업일수록 수익 모델을 하나로 고정하지 않는 것이 중요합니다.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선배 창업자들은 명확한 타겟층 설정, 전문성과 차별화, 스토리텔링 능력, 트렌드 분석 능력을 공통적으로 강조합니다.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먼저 시장 조사와 고객층 분석을 통해 방향을 잡고, 차별화 전략을 수립합니다. 다음으로 여행 상품의 컨셉, 운영 방식, 수익 모델을 구체화합니다. 사업자 등록, 여행업 등록, 보증보험 가입이 필수입니다. 사무실이나 재택 환경, 홈페이지 예약 시스템, 홍보 채널을 구축하고 협력업체 계약을 진행합니다. 마지막으로 시그니처 상품 개발, 현지 답사, 가격 책정, 시범 운영과 피드백 반영을 진행해야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관광진흥법 제4조에 따라 여행업을 시작하려면 여행업 등록이 필수입니다. 관광사업자는 자본금 규정이 있으며, 사업 유형에 따라 필요한 기준이 다릅니다. 사무실은 근린생활시설 상가나 공유오피스가 가능한지 확인해야 합니다. 관광사업자 등록 신청은 관할 시청, 구청, 군청에 신청하고, 보증보험 가입도 필수 요건입니다. 금액과 절차는 법령과 관할기관 기준을 반드시 확인해야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마지막으로 여러분의 강점을 분석하고 그에 맞는 사업 아이템을 발굴합니다. 나의 강점, 고객의 불편, 지역 자원, 차별화 상품, 첫 실험을 연결해 작은 창업 아이디어를 구체화합니다.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64592"/>
          </a:xfrm>
          <a:prstGeom prst="rect">
            <a:avLst/>
          </a:prstGeom>
          <a:solidFill>
            <a:srgbClr val="14345A"/>
          </a:solidFill>
          <a:ln w="12700">
            <a:solidFill>
              <a:srgbClr val="14345A">
                <a:alpha val="0"/>
              </a:srgbClr>
            </a:solidFill>
            <a:prstDash val="solid"/>
          </a:ln>
        </p:spPr>
      </p:sp>
      <p:sp>
        <p:nvSpPr>
          <p:cNvPr id="3" name="Text 1"/>
          <p:cNvSpPr/>
          <p:nvPr/>
        </p:nvSpPr>
        <p:spPr>
          <a:xfrm>
            <a:off x="713232" y="1060704"/>
            <a:ext cx="6583680" cy="621792"/>
          </a:xfrm>
          <a:prstGeom prst="rect">
            <a:avLst/>
          </a:prstGeom>
          <a:noFill/>
          <a:ln/>
        </p:spPr>
        <p:txBody>
          <a:bodyPr wrap="square" lIns="0" tIns="0" rIns="0" bIns="0" rtlCol="0" anchor="ctr">
            <a:normAutofit/>
          </a:bodyPr>
          <a:lstStyle/>
          <a:p>
            <a:pPr algn="l" indent="0" marL="0">
              <a:buNone/>
            </a:pPr>
            <a:r>
              <a:rPr lang="en-US" sz="4200" b="1" dirty="0">
                <a:solidFill>
                  <a:srgbClr val="14345A"/>
                </a:solidFill>
                <a:latin typeface="NanumBarunGothic" pitchFamily="34" charset="0"/>
                <a:ea typeface="NanumBarunGothic" pitchFamily="34" charset="-122"/>
                <a:cs typeface="NanumBarunGothic" pitchFamily="34" charset="-120"/>
              </a:rPr>
              <a:t>여행업 창업 전략</a:t>
            </a:r>
            <a:endParaRPr lang="en-US" sz="4200" dirty="0"/>
          </a:p>
        </p:txBody>
      </p:sp>
      <p:sp>
        <p:nvSpPr>
          <p:cNvPr id="4" name="Text 2"/>
          <p:cNvSpPr/>
          <p:nvPr/>
        </p:nvSpPr>
        <p:spPr>
          <a:xfrm>
            <a:off x="749808" y="1783080"/>
            <a:ext cx="6766560" cy="347472"/>
          </a:xfrm>
          <a:prstGeom prst="rect">
            <a:avLst/>
          </a:prstGeom>
          <a:noFill/>
          <a:ln/>
        </p:spPr>
        <p:txBody>
          <a:bodyPr wrap="square" lIns="0" tIns="0" rIns="0" bIns="0" rtlCol="0" anchor="ctr">
            <a:normAutofit/>
          </a:bodyPr>
          <a:lstStyle/>
          <a:p>
            <a:pPr algn="l" indent="0" marL="0">
              <a:buNone/>
            </a:pPr>
            <a:r>
              <a:rPr lang="en-US" sz="2000" dirty="0">
                <a:solidFill>
                  <a:srgbClr val="1F5F99"/>
                </a:solidFill>
                <a:latin typeface="NanumBarunGothic" pitchFamily="34" charset="0"/>
                <a:ea typeface="NanumBarunGothic" pitchFamily="34" charset="-122"/>
                <a:cs typeface="NanumBarunGothic" pitchFamily="34" charset="-120"/>
              </a:rPr>
              <a:t>작지만 강한 창업을 위한 5단계 로드맵</a:t>
            </a:r>
            <a:endParaRPr lang="en-US" sz="2000" dirty="0"/>
          </a:p>
        </p:txBody>
      </p:sp>
      <p:sp>
        <p:nvSpPr>
          <p:cNvPr id="5" name="Text 3"/>
          <p:cNvSpPr/>
          <p:nvPr/>
        </p:nvSpPr>
        <p:spPr>
          <a:xfrm>
            <a:off x="758952" y="2304288"/>
            <a:ext cx="7406640" cy="384048"/>
          </a:xfrm>
          <a:prstGeom prst="rect">
            <a:avLst/>
          </a:prstGeom>
          <a:noFill/>
          <a:ln/>
        </p:spPr>
        <p:txBody>
          <a:bodyPr wrap="square" lIns="0" tIns="0" rIns="0" bIns="0" rtlCol="0" anchor="ctr">
            <a:normAutofit/>
          </a:bodyPr>
          <a:lstStyle/>
          <a:p>
            <a:pPr algn="l" indent="0" marL="0">
              <a:buNone/>
            </a:pPr>
            <a:r>
              <a:rPr lang="en-US" sz="1600" dirty="0">
                <a:solidFill>
                  <a:srgbClr val="5D6B7A"/>
                </a:solidFill>
                <a:latin typeface="NanumBarunGothic" pitchFamily="34" charset="0"/>
                <a:ea typeface="NanumBarunGothic" pitchFamily="34" charset="-122"/>
                <a:cs typeface="NanumBarunGothic" pitchFamily="34" charset="-120"/>
              </a:rPr>
              <a:t>전문 분야 설정 → 온라인 플랫폼 → 협력 네트워크 → 특색 상품 → 부가 수익원</a:t>
            </a:r>
            <a:endParaRPr lang="en-US" sz="1600" dirty="0"/>
          </a:p>
        </p:txBody>
      </p:sp>
      <p:sp>
        <p:nvSpPr>
          <p:cNvPr id="6" name="Shape 4"/>
          <p:cNvSpPr/>
          <p:nvPr/>
        </p:nvSpPr>
        <p:spPr>
          <a:xfrm>
            <a:off x="5852160" y="3703320"/>
            <a:ext cx="4754880" cy="0"/>
          </a:xfrm>
          <a:prstGeom prst="line">
            <a:avLst/>
          </a:prstGeom>
          <a:noFill/>
          <a:ln w="26670">
            <a:solidFill>
              <a:srgbClr val="C79A2D"/>
            </a:solidFill>
            <a:prstDash val="solid"/>
            <a:headEnd type="none"/>
            <a:tailEnd type="triangle"/>
          </a:ln>
        </p:spPr>
      </p:sp>
      <p:sp>
        <p:nvSpPr>
          <p:cNvPr id="7" name="Text 5"/>
          <p:cNvSpPr/>
          <p:nvPr/>
        </p:nvSpPr>
        <p:spPr>
          <a:xfrm>
            <a:off x="5394960" y="3227832"/>
            <a:ext cx="585216" cy="585216"/>
          </a:xfrm>
          <a:prstGeom prst="ellipse">
            <a:avLst>
              <a:gd name="adj" fmla="val 18750"/>
            </a:avLst>
          </a:prstGeom>
          <a:solidFill>
            <a:srgbClr val="14345A"/>
          </a:solidFill>
          <a:ln/>
        </p:spPr>
        <p:txBody>
          <a:bodyPr wrap="square" lIns="1016" tIns="1016" rIns="1016" bIns="1016" rtlCol="0" anchor="ctr">
            <a:normAutofit/>
          </a:bodyPr>
          <a:lstStyle/>
          <a:p>
            <a:pPr algn="ctr" indent="0" marL="0">
              <a:buNone/>
            </a:pPr>
            <a:r>
              <a:rPr lang="en-US" sz="1800" b="1" dirty="0">
                <a:solidFill>
                  <a:srgbClr val="FFFFFF"/>
                </a:solidFill>
                <a:latin typeface="NanumBarunGothic" pitchFamily="34" charset="0"/>
                <a:ea typeface="NanumBarunGothic" pitchFamily="34" charset="-122"/>
                <a:cs typeface="NanumBarunGothic" pitchFamily="34" charset="-120"/>
              </a:rPr>
              <a:t>1</a:t>
            </a:r>
            <a:endParaRPr lang="en-US" sz="1800" dirty="0"/>
          </a:p>
        </p:txBody>
      </p:sp>
      <p:sp>
        <p:nvSpPr>
          <p:cNvPr id="8" name="Text 6"/>
          <p:cNvSpPr/>
          <p:nvPr/>
        </p:nvSpPr>
        <p:spPr>
          <a:xfrm>
            <a:off x="5148072" y="3886200"/>
            <a:ext cx="1097280" cy="438912"/>
          </a:xfrm>
          <a:prstGeom prst="rect">
            <a:avLst/>
          </a:prstGeom>
          <a:noFill/>
          <a:ln/>
        </p:spPr>
        <p:txBody>
          <a:bodyPr wrap="square" lIns="889" tIns="889" rIns="889" bIns="889" rtlCol="0" anchor="ctr">
            <a:normAutofit/>
          </a:bodyPr>
          <a:lstStyle/>
          <a:p>
            <a:pPr algn="ctr" indent="0" marL="0">
              <a:buNone/>
            </a:pPr>
            <a:r>
              <a:rPr lang="en-US" sz="1250" b="1" dirty="0">
                <a:solidFill>
                  <a:srgbClr val="1A2633"/>
                </a:solidFill>
                <a:latin typeface="NanumBarunGothic" pitchFamily="34" charset="0"/>
                <a:ea typeface="NanumBarunGothic" pitchFamily="34" charset="-122"/>
                <a:cs typeface="NanumBarunGothic" pitchFamily="34" charset="-120"/>
              </a:rPr>
              <a:t>분야</a:t>
            </a:r>
            <a:endParaRPr lang="en-US" sz="1250" dirty="0"/>
          </a:p>
          <a:p>
            <a:pPr algn="ctr" indent="0" marL="0">
              <a:buNone/>
            </a:pPr>
            <a:r>
              <a:rPr lang="en-US" sz="1250" b="1" dirty="0">
                <a:solidFill>
                  <a:srgbClr val="1A2633"/>
                </a:solidFill>
                <a:latin typeface="NanumBarunGothic" pitchFamily="34" charset="0"/>
                <a:ea typeface="NanumBarunGothic" pitchFamily="34" charset="-122"/>
                <a:cs typeface="NanumBarunGothic" pitchFamily="34" charset="-120"/>
              </a:rPr>
              <a:t>설정</a:t>
            </a:r>
            <a:endParaRPr lang="en-US" sz="1250" dirty="0"/>
          </a:p>
        </p:txBody>
      </p:sp>
      <p:sp>
        <p:nvSpPr>
          <p:cNvPr id="9" name="Text 7"/>
          <p:cNvSpPr/>
          <p:nvPr/>
        </p:nvSpPr>
        <p:spPr>
          <a:xfrm>
            <a:off x="6629400" y="3227832"/>
            <a:ext cx="585216" cy="585216"/>
          </a:xfrm>
          <a:prstGeom prst="ellipse">
            <a:avLst>
              <a:gd name="adj" fmla="val 18750"/>
            </a:avLst>
          </a:prstGeom>
          <a:solidFill>
            <a:srgbClr val="1F5F99"/>
          </a:solidFill>
          <a:ln/>
        </p:spPr>
        <p:txBody>
          <a:bodyPr wrap="square" lIns="1016" tIns="1016" rIns="1016" bIns="1016" rtlCol="0" anchor="ctr">
            <a:normAutofit/>
          </a:bodyPr>
          <a:lstStyle/>
          <a:p>
            <a:pPr algn="ctr" indent="0" marL="0">
              <a:buNone/>
            </a:pPr>
            <a:r>
              <a:rPr lang="en-US" sz="1800" b="1" dirty="0">
                <a:solidFill>
                  <a:srgbClr val="FFFFFF"/>
                </a:solidFill>
                <a:latin typeface="NanumBarunGothic" pitchFamily="34" charset="0"/>
                <a:ea typeface="NanumBarunGothic" pitchFamily="34" charset="-122"/>
                <a:cs typeface="NanumBarunGothic" pitchFamily="34" charset="-120"/>
              </a:rPr>
              <a:t>2</a:t>
            </a:r>
            <a:endParaRPr lang="en-US" sz="1800" dirty="0"/>
          </a:p>
        </p:txBody>
      </p:sp>
      <p:sp>
        <p:nvSpPr>
          <p:cNvPr id="10" name="Text 8"/>
          <p:cNvSpPr/>
          <p:nvPr/>
        </p:nvSpPr>
        <p:spPr>
          <a:xfrm>
            <a:off x="6382512" y="3886200"/>
            <a:ext cx="1097280" cy="438912"/>
          </a:xfrm>
          <a:prstGeom prst="rect">
            <a:avLst/>
          </a:prstGeom>
          <a:noFill/>
          <a:ln/>
        </p:spPr>
        <p:txBody>
          <a:bodyPr wrap="square" lIns="889" tIns="889" rIns="889" bIns="889" rtlCol="0" anchor="ctr">
            <a:normAutofit/>
          </a:bodyPr>
          <a:lstStyle/>
          <a:p>
            <a:pPr algn="ctr" indent="0" marL="0">
              <a:buNone/>
            </a:pPr>
            <a:r>
              <a:rPr lang="en-US" sz="1250" b="1" dirty="0">
                <a:solidFill>
                  <a:srgbClr val="1A2633"/>
                </a:solidFill>
                <a:latin typeface="NanumBarunGothic" pitchFamily="34" charset="0"/>
                <a:ea typeface="NanumBarunGothic" pitchFamily="34" charset="-122"/>
                <a:cs typeface="NanumBarunGothic" pitchFamily="34" charset="-120"/>
              </a:rPr>
              <a:t>플랫폼</a:t>
            </a:r>
            <a:endParaRPr lang="en-US" sz="1250" dirty="0"/>
          </a:p>
          <a:p>
            <a:pPr algn="ctr" indent="0" marL="0">
              <a:buNone/>
            </a:pPr>
            <a:r>
              <a:rPr lang="en-US" sz="1250" b="1" dirty="0">
                <a:solidFill>
                  <a:srgbClr val="1A2633"/>
                </a:solidFill>
                <a:latin typeface="NanumBarunGothic" pitchFamily="34" charset="0"/>
                <a:ea typeface="NanumBarunGothic" pitchFamily="34" charset="-122"/>
                <a:cs typeface="NanumBarunGothic" pitchFamily="34" charset="-120"/>
              </a:rPr>
              <a:t>구축</a:t>
            </a:r>
            <a:endParaRPr lang="en-US" sz="1250" dirty="0"/>
          </a:p>
        </p:txBody>
      </p:sp>
      <p:sp>
        <p:nvSpPr>
          <p:cNvPr id="11" name="Text 9"/>
          <p:cNvSpPr/>
          <p:nvPr/>
        </p:nvSpPr>
        <p:spPr>
          <a:xfrm>
            <a:off x="7863840" y="3227832"/>
            <a:ext cx="585216" cy="585216"/>
          </a:xfrm>
          <a:prstGeom prst="ellipse">
            <a:avLst>
              <a:gd name="adj" fmla="val 18750"/>
            </a:avLst>
          </a:prstGeom>
          <a:solidFill>
            <a:srgbClr val="1F5F99"/>
          </a:solidFill>
          <a:ln/>
        </p:spPr>
        <p:txBody>
          <a:bodyPr wrap="square" lIns="1016" tIns="1016" rIns="1016" bIns="1016" rtlCol="0" anchor="ctr">
            <a:normAutofit/>
          </a:bodyPr>
          <a:lstStyle/>
          <a:p>
            <a:pPr algn="ctr" indent="0" marL="0">
              <a:buNone/>
            </a:pPr>
            <a:r>
              <a:rPr lang="en-US" sz="1800" b="1" dirty="0">
                <a:solidFill>
                  <a:srgbClr val="FFFFFF"/>
                </a:solidFill>
                <a:latin typeface="NanumBarunGothic" pitchFamily="34" charset="0"/>
                <a:ea typeface="NanumBarunGothic" pitchFamily="34" charset="-122"/>
                <a:cs typeface="NanumBarunGothic" pitchFamily="34" charset="-120"/>
              </a:rPr>
              <a:t>3</a:t>
            </a:r>
            <a:endParaRPr lang="en-US" sz="1800" dirty="0"/>
          </a:p>
        </p:txBody>
      </p:sp>
      <p:sp>
        <p:nvSpPr>
          <p:cNvPr id="12" name="Text 10"/>
          <p:cNvSpPr/>
          <p:nvPr/>
        </p:nvSpPr>
        <p:spPr>
          <a:xfrm>
            <a:off x="7616952" y="3886200"/>
            <a:ext cx="1097280" cy="438912"/>
          </a:xfrm>
          <a:prstGeom prst="rect">
            <a:avLst/>
          </a:prstGeom>
          <a:noFill/>
          <a:ln/>
        </p:spPr>
        <p:txBody>
          <a:bodyPr wrap="square" lIns="889" tIns="889" rIns="889" bIns="889" rtlCol="0" anchor="ctr">
            <a:normAutofit/>
          </a:bodyPr>
          <a:lstStyle/>
          <a:p>
            <a:pPr algn="ctr" indent="0" marL="0">
              <a:buNone/>
            </a:pPr>
            <a:r>
              <a:rPr lang="en-US" sz="1250" b="1" dirty="0">
                <a:solidFill>
                  <a:srgbClr val="1A2633"/>
                </a:solidFill>
                <a:latin typeface="NanumBarunGothic" pitchFamily="34" charset="0"/>
                <a:ea typeface="NanumBarunGothic" pitchFamily="34" charset="-122"/>
                <a:cs typeface="NanumBarunGothic" pitchFamily="34" charset="-120"/>
              </a:rPr>
              <a:t>네트워크</a:t>
            </a:r>
            <a:endParaRPr lang="en-US" sz="1250" dirty="0"/>
          </a:p>
          <a:p>
            <a:pPr algn="ctr" indent="0" marL="0">
              <a:buNone/>
            </a:pPr>
            <a:r>
              <a:rPr lang="en-US" sz="1250" b="1" dirty="0">
                <a:solidFill>
                  <a:srgbClr val="1A2633"/>
                </a:solidFill>
                <a:latin typeface="NanumBarunGothic" pitchFamily="34" charset="0"/>
                <a:ea typeface="NanumBarunGothic" pitchFamily="34" charset="-122"/>
                <a:cs typeface="NanumBarunGothic" pitchFamily="34" charset="-120"/>
              </a:rPr>
              <a:t>확보</a:t>
            </a:r>
            <a:endParaRPr lang="en-US" sz="1250" dirty="0"/>
          </a:p>
        </p:txBody>
      </p:sp>
      <p:sp>
        <p:nvSpPr>
          <p:cNvPr id="13" name="Text 11"/>
          <p:cNvSpPr/>
          <p:nvPr/>
        </p:nvSpPr>
        <p:spPr>
          <a:xfrm>
            <a:off x="9098280" y="3227832"/>
            <a:ext cx="585216" cy="585216"/>
          </a:xfrm>
          <a:prstGeom prst="ellipse">
            <a:avLst>
              <a:gd name="adj" fmla="val 18750"/>
            </a:avLst>
          </a:prstGeom>
          <a:solidFill>
            <a:srgbClr val="1F5F99"/>
          </a:solidFill>
          <a:ln/>
        </p:spPr>
        <p:txBody>
          <a:bodyPr wrap="square" lIns="1016" tIns="1016" rIns="1016" bIns="1016" rtlCol="0" anchor="ctr">
            <a:normAutofit/>
          </a:bodyPr>
          <a:lstStyle/>
          <a:p>
            <a:pPr algn="ctr" indent="0" marL="0">
              <a:buNone/>
            </a:pPr>
            <a:r>
              <a:rPr lang="en-US" sz="1800" b="1" dirty="0">
                <a:solidFill>
                  <a:srgbClr val="FFFFFF"/>
                </a:solidFill>
                <a:latin typeface="NanumBarunGothic" pitchFamily="34" charset="0"/>
                <a:ea typeface="NanumBarunGothic" pitchFamily="34" charset="-122"/>
                <a:cs typeface="NanumBarunGothic" pitchFamily="34" charset="-120"/>
              </a:rPr>
              <a:t>4</a:t>
            </a:r>
            <a:endParaRPr lang="en-US" sz="1800" dirty="0"/>
          </a:p>
        </p:txBody>
      </p:sp>
      <p:sp>
        <p:nvSpPr>
          <p:cNvPr id="14" name="Text 12"/>
          <p:cNvSpPr/>
          <p:nvPr/>
        </p:nvSpPr>
        <p:spPr>
          <a:xfrm>
            <a:off x="8851392" y="3886200"/>
            <a:ext cx="1097280" cy="438912"/>
          </a:xfrm>
          <a:prstGeom prst="rect">
            <a:avLst/>
          </a:prstGeom>
          <a:noFill/>
          <a:ln/>
        </p:spPr>
        <p:txBody>
          <a:bodyPr wrap="square" lIns="889" tIns="889" rIns="889" bIns="889" rtlCol="0" anchor="ctr">
            <a:normAutofit/>
          </a:bodyPr>
          <a:lstStyle/>
          <a:p>
            <a:pPr algn="ctr" indent="0" marL="0">
              <a:buNone/>
            </a:pPr>
            <a:r>
              <a:rPr lang="en-US" sz="1250" b="1" dirty="0">
                <a:solidFill>
                  <a:srgbClr val="1A2633"/>
                </a:solidFill>
                <a:latin typeface="NanumBarunGothic" pitchFamily="34" charset="0"/>
                <a:ea typeface="NanumBarunGothic" pitchFamily="34" charset="-122"/>
                <a:cs typeface="NanumBarunGothic" pitchFamily="34" charset="-120"/>
              </a:rPr>
              <a:t>상품</a:t>
            </a:r>
            <a:endParaRPr lang="en-US" sz="1250" dirty="0"/>
          </a:p>
          <a:p>
            <a:pPr algn="ctr" indent="0" marL="0">
              <a:buNone/>
            </a:pPr>
            <a:r>
              <a:rPr lang="en-US" sz="1250" b="1" dirty="0">
                <a:solidFill>
                  <a:srgbClr val="1A2633"/>
                </a:solidFill>
                <a:latin typeface="NanumBarunGothic" pitchFamily="34" charset="0"/>
                <a:ea typeface="NanumBarunGothic" pitchFamily="34" charset="-122"/>
                <a:cs typeface="NanumBarunGothic" pitchFamily="34" charset="-120"/>
              </a:rPr>
              <a:t>설계</a:t>
            </a:r>
            <a:endParaRPr lang="en-US" sz="1250" dirty="0"/>
          </a:p>
        </p:txBody>
      </p:sp>
      <p:sp>
        <p:nvSpPr>
          <p:cNvPr id="15" name="Text 13"/>
          <p:cNvSpPr/>
          <p:nvPr/>
        </p:nvSpPr>
        <p:spPr>
          <a:xfrm>
            <a:off x="10332720" y="3227832"/>
            <a:ext cx="585216" cy="585216"/>
          </a:xfrm>
          <a:prstGeom prst="ellipse">
            <a:avLst>
              <a:gd name="adj" fmla="val 18750"/>
            </a:avLst>
          </a:prstGeom>
          <a:solidFill>
            <a:srgbClr val="1F5F99"/>
          </a:solidFill>
          <a:ln/>
        </p:spPr>
        <p:txBody>
          <a:bodyPr wrap="square" lIns="1016" tIns="1016" rIns="1016" bIns="1016" rtlCol="0" anchor="ctr">
            <a:normAutofit/>
          </a:bodyPr>
          <a:lstStyle/>
          <a:p>
            <a:pPr algn="ctr" indent="0" marL="0">
              <a:buNone/>
            </a:pPr>
            <a:r>
              <a:rPr lang="en-US" sz="1800" b="1" dirty="0">
                <a:solidFill>
                  <a:srgbClr val="FFFFFF"/>
                </a:solidFill>
                <a:latin typeface="NanumBarunGothic" pitchFamily="34" charset="0"/>
                <a:ea typeface="NanumBarunGothic" pitchFamily="34" charset="-122"/>
                <a:cs typeface="NanumBarunGothic" pitchFamily="34" charset="-120"/>
              </a:rPr>
              <a:t>5</a:t>
            </a:r>
            <a:endParaRPr lang="en-US" sz="1800" dirty="0"/>
          </a:p>
        </p:txBody>
      </p:sp>
      <p:sp>
        <p:nvSpPr>
          <p:cNvPr id="16" name="Text 14"/>
          <p:cNvSpPr/>
          <p:nvPr/>
        </p:nvSpPr>
        <p:spPr>
          <a:xfrm>
            <a:off x="10085832" y="3886200"/>
            <a:ext cx="1097280" cy="438912"/>
          </a:xfrm>
          <a:prstGeom prst="rect">
            <a:avLst/>
          </a:prstGeom>
          <a:noFill/>
          <a:ln/>
        </p:spPr>
        <p:txBody>
          <a:bodyPr wrap="square" lIns="889" tIns="889" rIns="889" bIns="889" rtlCol="0" anchor="ctr">
            <a:normAutofit/>
          </a:bodyPr>
          <a:lstStyle/>
          <a:p>
            <a:pPr algn="ctr" indent="0" marL="0">
              <a:buNone/>
            </a:pPr>
            <a:r>
              <a:rPr lang="en-US" sz="1250" b="1" dirty="0">
                <a:solidFill>
                  <a:srgbClr val="1A2633"/>
                </a:solidFill>
                <a:latin typeface="NanumBarunGothic" pitchFamily="34" charset="0"/>
                <a:ea typeface="NanumBarunGothic" pitchFamily="34" charset="-122"/>
                <a:cs typeface="NanumBarunGothic" pitchFamily="34" charset="-120"/>
              </a:rPr>
              <a:t>수익원</a:t>
            </a:r>
            <a:endParaRPr lang="en-US" sz="1250" dirty="0"/>
          </a:p>
          <a:p>
            <a:pPr algn="ctr" indent="0" marL="0">
              <a:buNone/>
            </a:pPr>
            <a:r>
              <a:rPr lang="en-US" sz="1250" b="1" dirty="0">
                <a:solidFill>
                  <a:srgbClr val="1A2633"/>
                </a:solidFill>
                <a:latin typeface="NanumBarunGothic" pitchFamily="34" charset="0"/>
                <a:ea typeface="NanumBarunGothic" pitchFamily="34" charset="-122"/>
                <a:cs typeface="NanumBarunGothic" pitchFamily="34" charset="-120"/>
              </a:rPr>
              <a:t>확장</a:t>
            </a:r>
            <a:endParaRPr lang="en-US" sz="1250" dirty="0"/>
          </a:p>
        </p:txBody>
      </p:sp>
      <p:sp>
        <p:nvSpPr>
          <p:cNvPr id="17" name="Text 15"/>
          <p:cNvSpPr/>
          <p:nvPr/>
        </p:nvSpPr>
        <p:spPr>
          <a:xfrm>
            <a:off x="768096" y="5349240"/>
            <a:ext cx="3200400" cy="274320"/>
          </a:xfrm>
          <a:prstGeom prst="rect">
            <a:avLst/>
          </a:prstGeom>
          <a:noFill/>
          <a:ln/>
        </p:spPr>
        <p:txBody>
          <a:bodyPr wrap="square" lIns="0" tIns="0" rIns="0" bIns="0" rtlCol="0" anchor="ctr">
            <a:normAutofit/>
          </a:bodyPr>
          <a:lstStyle/>
          <a:p>
            <a:pPr algn="l" indent="0" marL="0">
              <a:buNone/>
            </a:pPr>
            <a:r>
              <a:rPr lang="en-US" sz="1200" dirty="0">
                <a:solidFill>
                  <a:srgbClr val="5D6B7A"/>
                </a:solidFill>
                <a:latin typeface="NanumBarunGothic" pitchFamily="34" charset="0"/>
                <a:ea typeface="NanumBarunGothic" pitchFamily="34" charset="-122"/>
                <a:cs typeface="NanumBarunGothic" pitchFamily="34" charset="-120"/>
              </a:rPr>
              <a:t>강의용 PPT · 2026.09.14</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4345A"/>
          </a:solidFill>
          <a:ln w="12700">
            <a:solidFill>
              <a:srgbClr val="14345A">
                <a:alpha val="0"/>
              </a:srgbClr>
            </a:solidFill>
            <a:prstDash val="solid"/>
          </a:ln>
        </p:spPr>
      </p:sp>
      <p:sp>
        <p:nvSpPr>
          <p:cNvPr id="3" name="Shape 1"/>
          <p:cNvSpPr/>
          <p:nvPr/>
        </p:nvSpPr>
        <p:spPr>
          <a:xfrm>
            <a:off x="0" y="128016"/>
            <a:ext cx="146304" cy="6729984"/>
          </a:xfrm>
          <a:prstGeom prst="rect">
            <a:avLst/>
          </a:prstGeom>
          <a:solidFill>
            <a:srgbClr val="EAF4FF"/>
          </a:solidFill>
          <a:ln w="12700">
            <a:solidFill>
              <a:srgbClr val="EAF4FF">
                <a:alpha val="0"/>
              </a:srgbClr>
            </a:solidFill>
            <a:prstDash val="solid"/>
          </a:ln>
        </p:spPr>
      </p:sp>
      <p:sp>
        <p:nvSpPr>
          <p:cNvPr id="4" name="Text 2"/>
          <p:cNvSpPr/>
          <p:nvPr/>
        </p:nvSpPr>
        <p:spPr>
          <a:xfrm>
            <a:off x="11320272" y="320040"/>
            <a:ext cx="384048" cy="228600"/>
          </a:xfrm>
          <a:prstGeom prst="rect">
            <a:avLst/>
          </a:prstGeom>
          <a:noFill/>
          <a:ln/>
        </p:spPr>
        <p:txBody>
          <a:bodyPr wrap="square" lIns="0" tIns="0" rIns="0" bIns="0" rtlCol="0" anchor="ctr">
            <a:normAutofit/>
          </a:bodyPr>
          <a:lstStyle/>
          <a:p>
            <a:pPr algn="r" indent="0" marL="0">
              <a:buNone/>
            </a:pPr>
            <a:r>
              <a:rPr lang="en-US" sz="1050" dirty="0">
                <a:solidFill>
                  <a:srgbClr val="5D6B7A"/>
                </a:solidFill>
                <a:latin typeface="NanumBarunGothic" pitchFamily="34" charset="0"/>
                <a:ea typeface="NanumBarunGothic" pitchFamily="34" charset="-122"/>
                <a:cs typeface="NanumBarunGothic" pitchFamily="34" charset="-120"/>
              </a:rPr>
              <a:t>02</a:t>
            </a:r>
            <a:endParaRPr lang="en-US" sz="1050" dirty="0"/>
          </a:p>
        </p:txBody>
      </p:sp>
      <p:sp>
        <p:nvSpPr>
          <p:cNvPr id="5" name="Shape 3"/>
          <p:cNvSpPr/>
          <p:nvPr/>
        </p:nvSpPr>
        <p:spPr>
          <a:xfrm>
            <a:off x="11759184" y="438912"/>
            <a:ext cx="256032" cy="0"/>
          </a:xfrm>
          <a:prstGeom prst="line">
            <a:avLst/>
          </a:prstGeom>
          <a:noFill/>
          <a:ln w="25400">
            <a:solidFill>
              <a:srgbClr val="C79A2D"/>
            </a:solidFill>
            <a:prstDash val="solid"/>
          </a:ln>
        </p:spPr>
      </p:sp>
      <p:sp>
        <p:nvSpPr>
          <p:cNvPr id="6" name="Text 4"/>
          <p:cNvSpPr/>
          <p:nvPr/>
        </p:nvSpPr>
        <p:spPr>
          <a:xfrm>
            <a:off x="502920" y="347472"/>
            <a:ext cx="9738360" cy="475488"/>
          </a:xfrm>
          <a:prstGeom prst="rect">
            <a:avLst/>
          </a:prstGeom>
          <a:noFill/>
          <a:ln/>
        </p:spPr>
        <p:txBody>
          <a:bodyPr wrap="square" lIns="0" tIns="0" rIns="0" bIns="0" rtlCol="0" anchor="ctr">
            <a:normAutofit/>
          </a:bodyPr>
          <a:lstStyle/>
          <a:p>
            <a:pPr algn="l" indent="0" marL="0">
              <a:buNone/>
            </a:pPr>
            <a:r>
              <a:rPr lang="en-US" sz="2800" b="1" dirty="0">
                <a:solidFill>
                  <a:srgbClr val="14345A"/>
                </a:solidFill>
                <a:latin typeface="NanumBarunGothic" pitchFamily="34" charset="0"/>
                <a:ea typeface="NanumBarunGothic" pitchFamily="34" charset="-122"/>
                <a:cs typeface="NanumBarunGothic" pitchFamily="34" charset="-120"/>
              </a:rPr>
              <a:t>성공적인 여행업 창업 전략 수립</a:t>
            </a:r>
            <a:endParaRPr lang="en-US" sz="2800" dirty="0"/>
          </a:p>
        </p:txBody>
      </p:sp>
      <p:sp>
        <p:nvSpPr>
          <p:cNvPr id="7" name="Text 5"/>
          <p:cNvSpPr/>
          <p:nvPr/>
        </p:nvSpPr>
        <p:spPr>
          <a:xfrm>
            <a:off x="530352" y="841248"/>
            <a:ext cx="9784080" cy="292608"/>
          </a:xfrm>
          <a:prstGeom prst="rect">
            <a:avLst/>
          </a:prstGeom>
          <a:noFill/>
          <a:ln/>
        </p:spPr>
        <p:txBody>
          <a:bodyPr wrap="square" lIns="0" tIns="0" rIns="0" bIns="0" rtlCol="0" anchor="ctr">
            <a:normAutofit/>
          </a:bodyPr>
          <a:lstStyle/>
          <a:p>
            <a:pPr algn="l" indent="0" marL="0">
              <a:buNone/>
            </a:pPr>
            <a:r>
              <a:rPr lang="en-US" sz="1350" dirty="0">
                <a:solidFill>
                  <a:srgbClr val="5D6B7A"/>
                </a:solidFill>
                <a:latin typeface="NanumBarunGothic" pitchFamily="34" charset="0"/>
                <a:ea typeface="NanumBarunGothic" pitchFamily="34" charset="-122"/>
                <a:cs typeface="NanumBarunGothic" pitchFamily="34" charset="-120"/>
              </a:rPr>
              <a:t>단순한 계획이 아니라, 비전을 실행 가능한 전략으로 바꾸는 과정</a:t>
            </a:r>
            <a:endParaRPr lang="en-US" sz="1350" dirty="0"/>
          </a:p>
        </p:txBody>
      </p:sp>
      <p:sp>
        <p:nvSpPr>
          <p:cNvPr id="8" name="Shape 6"/>
          <p:cNvSpPr/>
          <p:nvPr/>
        </p:nvSpPr>
        <p:spPr>
          <a:xfrm>
            <a:off x="2157984" y="2075688"/>
            <a:ext cx="1545336" cy="0"/>
          </a:xfrm>
          <a:prstGeom prst="line">
            <a:avLst/>
          </a:prstGeom>
          <a:noFill/>
          <a:ln w="19050">
            <a:solidFill>
              <a:srgbClr val="C79A2D"/>
            </a:solidFill>
            <a:prstDash val="solid"/>
            <a:headEnd type="none"/>
            <a:tailEnd type="triangle"/>
          </a:ln>
        </p:spPr>
      </p:sp>
      <p:sp>
        <p:nvSpPr>
          <p:cNvPr id="9" name="Shape 7"/>
          <p:cNvSpPr/>
          <p:nvPr/>
        </p:nvSpPr>
        <p:spPr>
          <a:xfrm>
            <a:off x="4818888" y="2075688"/>
            <a:ext cx="1508760" cy="0"/>
          </a:xfrm>
          <a:prstGeom prst="line">
            <a:avLst/>
          </a:prstGeom>
          <a:noFill/>
          <a:ln w="19050">
            <a:solidFill>
              <a:srgbClr val="C79A2D"/>
            </a:solidFill>
            <a:prstDash val="solid"/>
            <a:headEnd type="none"/>
            <a:tailEnd type="triangle"/>
          </a:ln>
        </p:spPr>
      </p:sp>
      <p:sp>
        <p:nvSpPr>
          <p:cNvPr id="10" name="Shape 8"/>
          <p:cNvSpPr/>
          <p:nvPr/>
        </p:nvSpPr>
        <p:spPr>
          <a:xfrm>
            <a:off x="7488936" y="2075688"/>
            <a:ext cx="1490472" cy="0"/>
          </a:xfrm>
          <a:prstGeom prst="line">
            <a:avLst/>
          </a:prstGeom>
          <a:noFill/>
          <a:ln w="19050">
            <a:solidFill>
              <a:srgbClr val="C79A2D"/>
            </a:solidFill>
            <a:prstDash val="solid"/>
            <a:headEnd type="none"/>
            <a:tailEnd type="triangle"/>
          </a:ln>
        </p:spPr>
      </p:sp>
      <p:sp>
        <p:nvSpPr>
          <p:cNvPr id="11" name="Shape 9"/>
          <p:cNvSpPr/>
          <p:nvPr/>
        </p:nvSpPr>
        <p:spPr>
          <a:xfrm>
            <a:off x="9546336" y="2944368"/>
            <a:ext cx="-1792224" cy="1225296"/>
          </a:xfrm>
          <a:prstGeom prst="line">
            <a:avLst/>
          </a:prstGeom>
          <a:noFill/>
          <a:ln w="19050">
            <a:solidFill>
              <a:srgbClr val="C79A2D"/>
            </a:solidFill>
            <a:prstDash val="solid"/>
            <a:headEnd type="none"/>
            <a:tailEnd type="triangle"/>
          </a:ln>
        </p:spPr>
      </p:sp>
      <p:sp>
        <p:nvSpPr>
          <p:cNvPr id="12" name="Shape 10"/>
          <p:cNvSpPr/>
          <p:nvPr/>
        </p:nvSpPr>
        <p:spPr>
          <a:xfrm>
            <a:off x="6455664" y="4169664"/>
            <a:ext cx="-1627632" cy="0"/>
          </a:xfrm>
          <a:prstGeom prst="line">
            <a:avLst/>
          </a:prstGeom>
          <a:noFill/>
          <a:ln w="19050">
            <a:solidFill>
              <a:srgbClr val="C79A2D"/>
            </a:solidFill>
            <a:prstDash val="solid"/>
            <a:headEnd type="none"/>
            <a:tailEnd type="triangle"/>
          </a:ln>
        </p:spPr>
      </p:sp>
      <p:sp>
        <p:nvSpPr>
          <p:cNvPr id="13" name="Shape 11"/>
          <p:cNvSpPr/>
          <p:nvPr/>
        </p:nvSpPr>
        <p:spPr>
          <a:xfrm>
            <a:off x="3593592" y="4169664"/>
            <a:ext cx="-1472184" cy="-1225296"/>
          </a:xfrm>
          <a:prstGeom prst="line">
            <a:avLst/>
          </a:prstGeom>
          <a:noFill/>
          <a:ln w="19050">
            <a:solidFill>
              <a:srgbClr val="C79A2D"/>
            </a:solidFill>
            <a:prstDash val="solid"/>
            <a:headEnd type="none"/>
            <a:tailEnd type="triangle"/>
          </a:ln>
        </p:spPr>
      </p:sp>
      <p:sp>
        <p:nvSpPr>
          <p:cNvPr id="14" name="Text 12"/>
          <p:cNvSpPr/>
          <p:nvPr/>
        </p:nvSpPr>
        <p:spPr>
          <a:xfrm>
            <a:off x="1005840" y="1618488"/>
            <a:ext cx="132588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600" b="1" dirty="0">
                <a:solidFill>
                  <a:srgbClr val="14345A"/>
                </a:solidFill>
                <a:latin typeface="NanumBarunGothic" pitchFamily="34" charset="0"/>
                <a:ea typeface="NanumBarunGothic" pitchFamily="34" charset="-122"/>
                <a:cs typeface="NanumBarunGothic" pitchFamily="34" charset="-120"/>
              </a:rPr>
              <a:t>비전 명확화</a:t>
            </a:r>
            <a:endParaRPr lang="en-US" sz="1600" dirty="0"/>
          </a:p>
          <a:p>
            <a:pPr algn="ctr" indent="0" marL="0">
              <a:buNone/>
            </a:pPr>
            <a:r>
              <a:rPr lang="en-US" sz="1600" b="1" dirty="0">
                <a:solidFill>
                  <a:srgbClr val="14345A"/>
                </a:solidFill>
                <a:latin typeface="NanumBarunGothic" pitchFamily="34" charset="0"/>
                <a:ea typeface="NanumBarunGothic" pitchFamily="34" charset="-122"/>
                <a:cs typeface="NanumBarunGothic" pitchFamily="34" charset="-120"/>
              </a:rPr>
              <a:t>Vision</a:t>
            </a:r>
            <a:endParaRPr lang="en-US" sz="1600" dirty="0"/>
          </a:p>
        </p:txBody>
      </p:sp>
      <p:sp>
        <p:nvSpPr>
          <p:cNvPr id="15" name="Text 13"/>
          <p:cNvSpPr/>
          <p:nvPr/>
        </p:nvSpPr>
        <p:spPr>
          <a:xfrm>
            <a:off x="3611880" y="1618488"/>
            <a:ext cx="132588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600" b="1" dirty="0">
                <a:solidFill>
                  <a:srgbClr val="14345A"/>
                </a:solidFill>
                <a:latin typeface="NanumBarunGothic" pitchFamily="34" charset="0"/>
                <a:ea typeface="NanumBarunGothic" pitchFamily="34" charset="-122"/>
                <a:cs typeface="NanumBarunGothic" pitchFamily="34" charset="-120"/>
              </a:rPr>
              <a:t>목표 구체화</a:t>
            </a:r>
            <a:endParaRPr lang="en-US" sz="1600" dirty="0"/>
          </a:p>
          <a:p>
            <a:pPr algn="ctr" indent="0" marL="0">
              <a:buNone/>
            </a:pPr>
            <a:r>
              <a:rPr lang="en-US" sz="1600" b="1" dirty="0">
                <a:solidFill>
                  <a:srgbClr val="14345A"/>
                </a:solidFill>
                <a:latin typeface="NanumBarunGothic" pitchFamily="34" charset="0"/>
                <a:ea typeface="NanumBarunGothic" pitchFamily="34" charset="-122"/>
                <a:cs typeface="NanumBarunGothic" pitchFamily="34" charset="-120"/>
              </a:rPr>
              <a:t>Goals</a:t>
            </a:r>
            <a:endParaRPr lang="en-US" sz="1600" dirty="0"/>
          </a:p>
        </p:txBody>
      </p:sp>
      <p:sp>
        <p:nvSpPr>
          <p:cNvPr id="16" name="Text 14"/>
          <p:cNvSpPr/>
          <p:nvPr/>
        </p:nvSpPr>
        <p:spPr>
          <a:xfrm>
            <a:off x="6236208" y="1618488"/>
            <a:ext cx="1572768"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450" b="1" dirty="0">
                <a:solidFill>
                  <a:srgbClr val="14345A"/>
                </a:solidFill>
                <a:latin typeface="NanumBarunGothic" pitchFamily="34" charset="0"/>
                <a:ea typeface="NanumBarunGothic" pitchFamily="34" charset="-122"/>
                <a:cs typeface="NanumBarunGothic" pitchFamily="34" charset="-120"/>
              </a:rPr>
              <a:t>강점·시장기회</a:t>
            </a:r>
            <a:endParaRPr lang="en-US" sz="1450" dirty="0"/>
          </a:p>
          <a:p>
            <a:pPr algn="ctr" indent="0" marL="0">
              <a:buNone/>
            </a:pPr>
            <a:r>
              <a:rPr lang="en-US" sz="1450" b="1" dirty="0">
                <a:solidFill>
                  <a:srgbClr val="14345A"/>
                </a:solidFill>
                <a:latin typeface="NanumBarunGothic" pitchFamily="34" charset="0"/>
                <a:ea typeface="NanumBarunGothic" pitchFamily="34" charset="-122"/>
                <a:cs typeface="NanumBarunGothic" pitchFamily="34" charset="-120"/>
              </a:rPr>
              <a:t>Strength × Opportunity</a:t>
            </a:r>
            <a:endParaRPr lang="en-US" sz="1450" dirty="0"/>
          </a:p>
        </p:txBody>
      </p:sp>
      <p:sp>
        <p:nvSpPr>
          <p:cNvPr id="17" name="Text 15"/>
          <p:cNvSpPr/>
          <p:nvPr/>
        </p:nvSpPr>
        <p:spPr>
          <a:xfrm>
            <a:off x="8897112" y="1618488"/>
            <a:ext cx="141732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500" b="1" dirty="0">
                <a:solidFill>
                  <a:srgbClr val="14345A"/>
                </a:solidFill>
                <a:latin typeface="NanumBarunGothic" pitchFamily="34" charset="0"/>
                <a:ea typeface="NanumBarunGothic" pitchFamily="34" charset="-122"/>
                <a:cs typeface="NanumBarunGothic" pitchFamily="34" charset="-120"/>
              </a:rPr>
              <a:t>차별화 가치</a:t>
            </a:r>
            <a:endParaRPr lang="en-US" sz="1500" dirty="0"/>
          </a:p>
          <a:p>
            <a:pPr algn="ctr" indent="0" marL="0">
              <a:buNone/>
            </a:pPr>
            <a:r>
              <a:rPr lang="en-US" sz="1500" b="1" dirty="0">
                <a:solidFill>
                  <a:srgbClr val="14345A"/>
                </a:solidFill>
                <a:latin typeface="NanumBarunGothic" pitchFamily="34" charset="0"/>
                <a:ea typeface="NanumBarunGothic" pitchFamily="34" charset="-122"/>
                <a:cs typeface="NanumBarunGothic" pitchFamily="34" charset="-120"/>
              </a:rPr>
              <a:t>Unique Value</a:t>
            </a:r>
            <a:endParaRPr lang="en-US" sz="1500" dirty="0"/>
          </a:p>
        </p:txBody>
      </p:sp>
      <p:sp>
        <p:nvSpPr>
          <p:cNvPr id="18" name="Text 16"/>
          <p:cNvSpPr/>
          <p:nvPr/>
        </p:nvSpPr>
        <p:spPr>
          <a:xfrm>
            <a:off x="6236208" y="3749040"/>
            <a:ext cx="1572768"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550" b="1" dirty="0">
                <a:solidFill>
                  <a:srgbClr val="2D7D6E"/>
                </a:solidFill>
                <a:latin typeface="NanumBarunGothic" pitchFamily="34" charset="0"/>
                <a:ea typeface="NanumBarunGothic" pitchFamily="34" charset="-122"/>
                <a:cs typeface="NanumBarunGothic" pitchFamily="34" charset="-120"/>
              </a:rPr>
              <a:t>실행 전략</a:t>
            </a:r>
            <a:endParaRPr lang="en-US" sz="1550" dirty="0"/>
          </a:p>
          <a:p>
            <a:pPr algn="ctr" indent="0" marL="0">
              <a:buNone/>
            </a:pPr>
            <a:r>
              <a:rPr lang="en-US" sz="1550" b="1" dirty="0">
                <a:solidFill>
                  <a:srgbClr val="2D7D6E"/>
                </a:solidFill>
                <a:latin typeface="NanumBarunGothic" pitchFamily="34" charset="0"/>
                <a:ea typeface="NanumBarunGothic" pitchFamily="34" charset="-122"/>
                <a:cs typeface="NanumBarunGothic" pitchFamily="34" charset="-120"/>
              </a:rPr>
              <a:t>Action Plan</a:t>
            </a:r>
            <a:endParaRPr lang="en-US" sz="1550" dirty="0"/>
          </a:p>
        </p:txBody>
      </p:sp>
      <p:sp>
        <p:nvSpPr>
          <p:cNvPr id="19" name="Text 17"/>
          <p:cNvSpPr/>
          <p:nvPr/>
        </p:nvSpPr>
        <p:spPr>
          <a:xfrm>
            <a:off x="3493008" y="3749040"/>
            <a:ext cx="1572768"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500" b="1" dirty="0">
                <a:solidFill>
                  <a:srgbClr val="D47A2A"/>
                </a:solidFill>
                <a:latin typeface="NanumBarunGothic" pitchFamily="34" charset="0"/>
                <a:ea typeface="NanumBarunGothic" pitchFamily="34" charset="-122"/>
                <a:cs typeface="NanumBarunGothic" pitchFamily="34" charset="-120"/>
              </a:rPr>
              <a:t>점검·개선</a:t>
            </a:r>
            <a:endParaRPr lang="en-US" sz="1500" dirty="0"/>
          </a:p>
          <a:p>
            <a:pPr algn="ctr" indent="0" marL="0">
              <a:buNone/>
            </a:pPr>
            <a:r>
              <a:rPr lang="en-US" sz="1500" b="1" dirty="0">
                <a:solidFill>
                  <a:srgbClr val="D47A2A"/>
                </a:solidFill>
                <a:latin typeface="NanumBarunGothic" pitchFamily="34" charset="0"/>
                <a:ea typeface="NanumBarunGothic" pitchFamily="34" charset="-122"/>
                <a:cs typeface="NanumBarunGothic" pitchFamily="34" charset="-120"/>
              </a:rPr>
              <a:t>Review &amp; Improve</a:t>
            </a:r>
            <a:endParaRPr lang="en-US" sz="1500" dirty="0"/>
          </a:p>
        </p:txBody>
      </p:sp>
      <p:sp>
        <p:nvSpPr>
          <p:cNvPr id="20" name="Text 18"/>
          <p:cNvSpPr/>
          <p:nvPr/>
        </p:nvSpPr>
        <p:spPr>
          <a:xfrm>
            <a:off x="4892040" y="2624328"/>
            <a:ext cx="2331720" cy="786384"/>
          </a:xfrm>
          <a:prstGeom prst="roundRect">
            <a:avLst>
              <a:gd name="adj" fmla="val 13953"/>
            </a:avLst>
          </a:prstGeom>
          <a:solidFill>
            <a:srgbClr val="FFFDF7"/>
          </a:solidFill>
          <a:ln/>
        </p:spPr>
        <p:txBody>
          <a:bodyPr wrap="square" lIns="1016" tIns="1016" rIns="1016" bIns="1016" rtlCol="0" anchor="ctr">
            <a:normAutofit/>
          </a:bodyPr>
          <a:lstStyle/>
          <a:p>
            <a:pPr algn="ctr" indent="0" marL="0">
              <a:buNone/>
            </a:pPr>
            <a:r>
              <a:rPr lang="en-US" sz="1600" b="1" dirty="0">
                <a:solidFill>
                  <a:srgbClr val="1A2633"/>
                </a:solidFill>
                <a:latin typeface="NanumBarunGothic" pitchFamily="34" charset="0"/>
                <a:ea typeface="NanumBarunGothic" pitchFamily="34" charset="-122"/>
                <a:cs typeface="NanumBarunGothic" pitchFamily="34" charset="-120"/>
              </a:rPr>
              <a:t>전략은</a:t>
            </a:r>
            <a:endParaRPr lang="en-US" sz="1600" dirty="0"/>
          </a:p>
          <a:p>
            <a:pPr algn="ctr" indent="0" marL="0">
              <a:buNone/>
            </a:pPr>
            <a:r>
              <a:rPr lang="en-US" sz="1600" b="1" dirty="0">
                <a:solidFill>
                  <a:srgbClr val="1A2633"/>
                </a:solidFill>
                <a:latin typeface="NanumBarunGothic" pitchFamily="34" charset="0"/>
                <a:ea typeface="NanumBarunGothic" pitchFamily="34" charset="-122"/>
                <a:cs typeface="NanumBarunGothic" pitchFamily="34" charset="-120"/>
              </a:rPr>
              <a:t>한 번 세우고</a:t>
            </a:r>
            <a:endParaRPr lang="en-US" sz="1600" dirty="0"/>
          </a:p>
          <a:p>
            <a:pPr algn="ctr" indent="0" marL="0">
              <a:buNone/>
            </a:pPr>
            <a:r>
              <a:rPr lang="en-US" sz="1600" b="1" dirty="0">
                <a:solidFill>
                  <a:srgbClr val="1A2633"/>
                </a:solidFill>
                <a:latin typeface="NanumBarunGothic" pitchFamily="34" charset="0"/>
                <a:ea typeface="NanumBarunGothic" pitchFamily="34" charset="-122"/>
                <a:cs typeface="NanumBarunGothic" pitchFamily="34" charset="-120"/>
              </a:rPr>
              <a:t>끝나는 것이 아님</a:t>
            </a:r>
            <a:endParaRPr lang="en-US" sz="1600" dirty="0"/>
          </a:p>
        </p:txBody>
      </p:sp>
      <p:sp>
        <p:nvSpPr>
          <p:cNvPr id="21" name="Text 19"/>
          <p:cNvSpPr/>
          <p:nvPr/>
        </p:nvSpPr>
        <p:spPr>
          <a:xfrm>
            <a:off x="502920" y="5916168"/>
            <a:ext cx="11201400" cy="676656"/>
          </a:xfrm>
          <a:prstGeom prst="roundRect">
            <a:avLst>
              <a:gd name="adj" fmla="val 16216"/>
            </a:avLst>
          </a:prstGeom>
          <a:solidFill>
            <a:srgbClr val="FFF7E6"/>
          </a:solidFill>
          <a:ln w="12700">
            <a:solidFill>
              <a:srgbClr val="E7C97A"/>
            </a:solidFill>
          </a:ln>
        </p:spPr>
        <p:txBody>
          <a:bodyPr wrap="square" lIns="1524" tIns="1524" rIns="1524" bIns="1524" rtlCol="0" anchor="ctr">
            <a:normAutofit/>
          </a:bodyPr>
          <a:lstStyle/>
          <a:p>
            <a:pPr indent="0" marL="0">
              <a:buNone/>
            </a:pPr>
            <a:r>
              <a:rPr lang="en-US" sz="1350" dirty="0">
                <a:solidFill>
                  <a:srgbClr val="1A2633"/>
                </a:solidFill>
                <a:latin typeface="NanumBarunGothic" pitchFamily="34" charset="0"/>
                <a:ea typeface="NanumBarunGothic" pitchFamily="34" charset="-122"/>
                <a:cs typeface="NanumBarunGothic" pitchFamily="34" charset="-120"/>
              </a:rPr>
              <a:t>창업 전략은 “무엇을 하고 싶은가”에서 끝나지 않습니다. 나의 강점과 시장의 기회를 연결해 차별화 가치를 만들고, 실행 후 계속 점검해야 성장할 수 있습니다.</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4345A"/>
          </a:solidFill>
          <a:ln w="12700">
            <a:solidFill>
              <a:srgbClr val="14345A">
                <a:alpha val="0"/>
              </a:srgbClr>
            </a:solidFill>
            <a:prstDash val="solid"/>
          </a:ln>
        </p:spPr>
      </p:sp>
      <p:sp>
        <p:nvSpPr>
          <p:cNvPr id="3" name="Shape 1"/>
          <p:cNvSpPr/>
          <p:nvPr/>
        </p:nvSpPr>
        <p:spPr>
          <a:xfrm>
            <a:off x="0" y="128016"/>
            <a:ext cx="146304" cy="6729984"/>
          </a:xfrm>
          <a:prstGeom prst="rect">
            <a:avLst/>
          </a:prstGeom>
          <a:solidFill>
            <a:srgbClr val="EAF4FF"/>
          </a:solidFill>
          <a:ln w="12700">
            <a:solidFill>
              <a:srgbClr val="EAF4FF">
                <a:alpha val="0"/>
              </a:srgbClr>
            </a:solidFill>
            <a:prstDash val="solid"/>
          </a:ln>
        </p:spPr>
      </p:sp>
      <p:sp>
        <p:nvSpPr>
          <p:cNvPr id="4" name="Text 2"/>
          <p:cNvSpPr/>
          <p:nvPr/>
        </p:nvSpPr>
        <p:spPr>
          <a:xfrm>
            <a:off x="11320272" y="320040"/>
            <a:ext cx="384048" cy="228600"/>
          </a:xfrm>
          <a:prstGeom prst="rect">
            <a:avLst/>
          </a:prstGeom>
          <a:noFill/>
          <a:ln/>
        </p:spPr>
        <p:txBody>
          <a:bodyPr wrap="square" lIns="0" tIns="0" rIns="0" bIns="0" rtlCol="0" anchor="ctr">
            <a:normAutofit/>
          </a:bodyPr>
          <a:lstStyle/>
          <a:p>
            <a:pPr algn="r" indent="0" marL="0">
              <a:buNone/>
            </a:pPr>
            <a:r>
              <a:rPr lang="en-US" sz="1050" dirty="0">
                <a:solidFill>
                  <a:srgbClr val="5D6B7A"/>
                </a:solidFill>
                <a:latin typeface="NanumBarunGothic" pitchFamily="34" charset="0"/>
                <a:ea typeface="NanumBarunGothic" pitchFamily="34" charset="-122"/>
                <a:cs typeface="NanumBarunGothic" pitchFamily="34" charset="-120"/>
              </a:rPr>
              <a:t>03</a:t>
            </a:r>
            <a:endParaRPr lang="en-US" sz="1050" dirty="0"/>
          </a:p>
        </p:txBody>
      </p:sp>
      <p:sp>
        <p:nvSpPr>
          <p:cNvPr id="5" name="Shape 3"/>
          <p:cNvSpPr/>
          <p:nvPr/>
        </p:nvSpPr>
        <p:spPr>
          <a:xfrm>
            <a:off x="11759184" y="438912"/>
            <a:ext cx="256032" cy="0"/>
          </a:xfrm>
          <a:prstGeom prst="line">
            <a:avLst/>
          </a:prstGeom>
          <a:noFill/>
          <a:ln w="25400">
            <a:solidFill>
              <a:srgbClr val="C79A2D"/>
            </a:solidFill>
            <a:prstDash val="solid"/>
          </a:ln>
        </p:spPr>
      </p:sp>
      <p:sp>
        <p:nvSpPr>
          <p:cNvPr id="6" name="Text 4"/>
          <p:cNvSpPr/>
          <p:nvPr/>
        </p:nvSpPr>
        <p:spPr>
          <a:xfrm>
            <a:off x="502920" y="347472"/>
            <a:ext cx="9738360" cy="475488"/>
          </a:xfrm>
          <a:prstGeom prst="rect">
            <a:avLst/>
          </a:prstGeom>
          <a:noFill/>
          <a:ln/>
        </p:spPr>
        <p:txBody>
          <a:bodyPr wrap="square" lIns="0" tIns="0" rIns="0" bIns="0" rtlCol="0" anchor="ctr">
            <a:normAutofit/>
          </a:bodyPr>
          <a:lstStyle/>
          <a:p>
            <a:pPr algn="l" indent="0" marL="0">
              <a:buNone/>
            </a:pPr>
            <a:r>
              <a:rPr lang="en-US" sz="2800" b="1" dirty="0">
                <a:solidFill>
                  <a:srgbClr val="14345A"/>
                </a:solidFill>
                <a:latin typeface="NanumBarunGothic" pitchFamily="34" charset="0"/>
                <a:ea typeface="NanumBarunGothic" pitchFamily="34" charset="-122"/>
                <a:cs typeface="NanumBarunGothic" pitchFamily="34" charset="-120"/>
              </a:rPr>
              <a:t>소자본 여행업 창업 5단계 프로세스</a:t>
            </a:r>
            <a:endParaRPr lang="en-US" sz="2800" dirty="0"/>
          </a:p>
        </p:txBody>
      </p:sp>
      <p:sp>
        <p:nvSpPr>
          <p:cNvPr id="7" name="Text 5"/>
          <p:cNvSpPr/>
          <p:nvPr/>
        </p:nvSpPr>
        <p:spPr>
          <a:xfrm>
            <a:off x="530352" y="841248"/>
            <a:ext cx="9784080" cy="292608"/>
          </a:xfrm>
          <a:prstGeom prst="rect">
            <a:avLst/>
          </a:prstGeom>
          <a:noFill/>
          <a:ln/>
        </p:spPr>
        <p:txBody>
          <a:bodyPr wrap="square" lIns="0" tIns="0" rIns="0" bIns="0" rtlCol="0" anchor="ctr">
            <a:normAutofit/>
          </a:bodyPr>
          <a:lstStyle/>
          <a:p>
            <a:pPr algn="l" indent="0" marL="0">
              <a:buNone/>
            </a:pPr>
            <a:r>
              <a:rPr lang="en-US" sz="1350" dirty="0">
                <a:solidFill>
                  <a:srgbClr val="5D6B7A"/>
                </a:solidFill>
                <a:latin typeface="NanumBarunGothic" pitchFamily="34" charset="0"/>
                <a:ea typeface="NanumBarunGothic" pitchFamily="34" charset="-122"/>
                <a:cs typeface="NanumBarunGothic" pitchFamily="34" charset="-120"/>
              </a:rPr>
              <a:t>작게 시작하되, 고객·채널·파트너·상품·수익을 함께 설계</a:t>
            </a:r>
            <a:endParaRPr lang="en-US" sz="1350" dirty="0"/>
          </a:p>
        </p:txBody>
      </p:sp>
      <p:sp>
        <p:nvSpPr>
          <p:cNvPr id="8" name="Shape 6"/>
          <p:cNvSpPr/>
          <p:nvPr/>
        </p:nvSpPr>
        <p:spPr>
          <a:xfrm>
            <a:off x="2148840" y="2980944"/>
            <a:ext cx="1005840" cy="0"/>
          </a:xfrm>
          <a:prstGeom prst="line">
            <a:avLst/>
          </a:prstGeom>
          <a:noFill/>
          <a:ln w="21590">
            <a:solidFill>
              <a:srgbClr val="C79A2D"/>
            </a:solidFill>
            <a:prstDash val="solid"/>
            <a:headEnd type="none"/>
            <a:tailEnd type="triangle"/>
          </a:ln>
        </p:spPr>
      </p:sp>
      <p:sp>
        <p:nvSpPr>
          <p:cNvPr id="9" name="Shape 7"/>
          <p:cNvSpPr/>
          <p:nvPr/>
        </p:nvSpPr>
        <p:spPr>
          <a:xfrm>
            <a:off x="4069080" y="2980944"/>
            <a:ext cx="1005840" cy="0"/>
          </a:xfrm>
          <a:prstGeom prst="line">
            <a:avLst/>
          </a:prstGeom>
          <a:noFill/>
          <a:ln w="21590">
            <a:solidFill>
              <a:srgbClr val="C79A2D"/>
            </a:solidFill>
            <a:prstDash val="solid"/>
            <a:headEnd type="none"/>
            <a:tailEnd type="triangle"/>
          </a:ln>
        </p:spPr>
      </p:sp>
      <p:sp>
        <p:nvSpPr>
          <p:cNvPr id="10" name="Shape 8"/>
          <p:cNvSpPr/>
          <p:nvPr/>
        </p:nvSpPr>
        <p:spPr>
          <a:xfrm>
            <a:off x="5989320" y="2980944"/>
            <a:ext cx="1005840" cy="0"/>
          </a:xfrm>
          <a:prstGeom prst="line">
            <a:avLst/>
          </a:prstGeom>
          <a:noFill/>
          <a:ln w="21590">
            <a:solidFill>
              <a:srgbClr val="C79A2D"/>
            </a:solidFill>
            <a:prstDash val="solid"/>
            <a:headEnd type="none"/>
            <a:tailEnd type="triangle"/>
          </a:ln>
        </p:spPr>
      </p:sp>
      <p:sp>
        <p:nvSpPr>
          <p:cNvPr id="11" name="Shape 9"/>
          <p:cNvSpPr/>
          <p:nvPr/>
        </p:nvSpPr>
        <p:spPr>
          <a:xfrm>
            <a:off x="7909560" y="2980944"/>
            <a:ext cx="1005840" cy="0"/>
          </a:xfrm>
          <a:prstGeom prst="line">
            <a:avLst/>
          </a:prstGeom>
          <a:noFill/>
          <a:ln w="21590">
            <a:solidFill>
              <a:srgbClr val="C79A2D"/>
            </a:solidFill>
            <a:prstDash val="solid"/>
            <a:headEnd type="none"/>
            <a:tailEnd type="triangle"/>
          </a:ln>
        </p:spPr>
      </p:sp>
      <p:sp>
        <p:nvSpPr>
          <p:cNvPr id="12" name="Text 10"/>
          <p:cNvSpPr/>
          <p:nvPr/>
        </p:nvSpPr>
        <p:spPr>
          <a:xfrm>
            <a:off x="1225296" y="1901952"/>
            <a:ext cx="713232" cy="713232"/>
          </a:xfrm>
          <a:prstGeom prst="ellipse">
            <a:avLst>
              <a:gd name="adj" fmla="val 15385"/>
            </a:avLst>
          </a:prstGeom>
          <a:solidFill>
            <a:srgbClr val="14345A"/>
          </a:solidFill>
          <a:ln/>
        </p:spPr>
        <p:txBody>
          <a:bodyPr wrap="square" lIns="1016" tIns="1016" rIns="1016" bIns="1016" rtlCol="0" anchor="ctr">
            <a:normAutofit/>
          </a:bodyPr>
          <a:lstStyle/>
          <a:p>
            <a:pPr algn="ctr" indent="0" marL="0">
              <a:buNone/>
            </a:pPr>
            <a:r>
              <a:rPr lang="en-US" sz="1800" b="1" dirty="0">
                <a:solidFill>
                  <a:srgbClr val="FFFFFF"/>
                </a:solidFill>
                <a:latin typeface="NanumBarunGothic" pitchFamily="34" charset="0"/>
                <a:ea typeface="NanumBarunGothic" pitchFamily="34" charset="-122"/>
                <a:cs typeface="NanumBarunGothic" pitchFamily="34" charset="-120"/>
              </a:rPr>
              <a:t>01</a:t>
            </a:r>
            <a:endParaRPr lang="en-US" sz="1800" dirty="0"/>
          </a:p>
        </p:txBody>
      </p:sp>
      <p:sp>
        <p:nvSpPr>
          <p:cNvPr id="13" name="Text 11"/>
          <p:cNvSpPr/>
          <p:nvPr/>
        </p:nvSpPr>
        <p:spPr>
          <a:xfrm>
            <a:off x="749808" y="2743200"/>
            <a:ext cx="1664208" cy="987552"/>
          </a:xfrm>
          <a:prstGeom prst="roundRect">
            <a:avLst>
              <a:gd name="adj" fmla="val 11111"/>
            </a:avLst>
          </a:prstGeom>
          <a:solidFill>
            <a:srgbClr val="FFFFFF"/>
          </a:solidFill>
          <a:ln/>
        </p:spPr>
        <p:txBody>
          <a:bodyPr wrap="square" lIns="1016" tIns="1016" rIns="1016" bIns="1016" rtlCol="0" anchor="ctr">
            <a:normAutofit/>
          </a:bodyPr>
          <a:lstStyle/>
          <a:p>
            <a:pPr algn="ctr" indent="0" marL="0">
              <a:buNone/>
            </a:pPr>
            <a:r>
              <a:rPr lang="en-US" sz="1450" b="1" dirty="0">
                <a:solidFill>
                  <a:srgbClr val="1A2633"/>
                </a:solidFill>
                <a:latin typeface="NanumBarunGothic" pitchFamily="34" charset="0"/>
                <a:ea typeface="NanumBarunGothic" pitchFamily="34" charset="-122"/>
                <a:cs typeface="NanumBarunGothic" pitchFamily="34" charset="-120"/>
              </a:rPr>
              <a:t>전문 분야 설정</a:t>
            </a:r>
            <a:endParaRPr lang="en-US" sz="1450" dirty="0"/>
          </a:p>
          <a:p>
            <a:pPr algn="ctr" indent="0" marL="0">
              <a:buNone/>
            </a:pPr>
            <a:r>
              <a:rPr lang="en-US" sz="1450" b="1" dirty="0">
                <a:solidFill>
                  <a:srgbClr val="1A2633"/>
                </a:solidFill>
                <a:latin typeface="NanumBarunGothic" pitchFamily="34" charset="0"/>
                <a:ea typeface="NanumBarunGothic" pitchFamily="34" charset="-122"/>
                <a:cs typeface="NanumBarunGothic" pitchFamily="34" charset="-120"/>
              </a:rPr>
              <a:t>지역·테마·고객층</a:t>
            </a:r>
            <a:endParaRPr lang="en-US" sz="1450" dirty="0"/>
          </a:p>
        </p:txBody>
      </p:sp>
      <p:sp>
        <p:nvSpPr>
          <p:cNvPr id="14" name="Text 12"/>
          <p:cNvSpPr/>
          <p:nvPr/>
        </p:nvSpPr>
        <p:spPr>
          <a:xfrm>
            <a:off x="3145536" y="1901952"/>
            <a:ext cx="713232" cy="713232"/>
          </a:xfrm>
          <a:prstGeom prst="ellipse">
            <a:avLst>
              <a:gd name="adj" fmla="val 15385"/>
            </a:avLst>
          </a:prstGeom>
          <a:solidFill>
            <a:srgbClr val="1F5F99"/>
          </a:solidFill>
          <a:ln/>
        </p:spPr>
        <p:txBody>
          <a:bodyPr wrap="square" lIns="1016" tIns="1016" rIns="1016" bIns="1016" rtlCol="0" anchor="ctr">
            <a:normAutofit/>
          </a:bodyPr>
          <a:lstStyle/>
          <a:p>
            <a:pPr algn="ctr" indent="0" marL="0">
              <a:buNone/>
            </a:pPr>
            <a:r>
              <a:rPr lang="en-US" sz="1800" b="1" dirty="0">
                <a:solidFill>
                  <a:srgbClr val="FFFFFF"/>
                </a:solidFill>
                <a:latin typeface="NanumBarunGothic" pitchFamily="34" charset="0"/>
                <a:ea typeface="NanumBarunGothic" pitchFamily="34" charset="-122"/>
                <a:cs typeface="NanumBarunGothic" pitchFamily="34" charset="-120"/>
              </a:rPr>
              <a:t>02</a:t>
            </a:r>
            <a:endParaRPr lang="en-US" sz="1800" dirty="0"/>
          </a:p>
        </p:txBody>
      </p:sp>
      <p:sp>
        <p:nvSpPr>
          <p:cNvPr id="15" name="Text 13"/>
          <p:cNvSpPr/>
          <p:nvPr/>
        </p:nvSpPr>
        <p:spPr>
          <a:xfrm>
            <a:off x="2670048" y="2743200"/>
            <a:ext cx="1664208" cy="987552"/>
          </a:xfrm>
          <a:prstGeom prst="roundRect">
            <a:avLst>
              <a:gd name="adj" fmla="val 11111"/>
            </a:avLst>
          </a:prstGeom>
          <a:solidFill>
            <a:srgbClr val="FFFFFF"/>
          </a:solidFill>
          <a:ln/>
        </p:spPr>
        <p:txBody>
          <a:bodyPr wrap="square" lIns="1016" tIns="1016" rIns="1016" bIns="1016" rtlCol="0" anchor="ctr">
            <a:normAutofit/>
          </a:bodyPr>
          <a:lstStyle/>
          <a:p>
            <a:pPr algn="ctr" indent="0" marL="0">
              <a:buNone/>
            </a:pPr>
            <a:r>
              <a:rPr lang="en-US" sz="1450" b="1" dirty="0">
                <a:solidFill>
                  <a:srgbClr val="1A2633"/>
                </a:solidFill>
                <a:latin typeface="NanumBarunGothic" pitchFamily="34" charset="0"/>
                <a:ea typeface="NanumBarunGothic" pitchFamily="34" charset="-122"/>
                <a:cs typeface="NanumBarunGothic" pitchFamily="34" charset="-120"/>
              </a:rPr>
              <a:t>온라인 플랫폼 구축</a:t>
            </a:r>
            <a:endParaRPr lang="en-US" sz="1450" dirty="0"/>
          </a:p>
          <a:p>
            <a:pPr algn="ctr" indent="0" marL="0">
              <a:buNone/>
            </a:pPr>
            <a:r>
              <a:rPr lang="en-US" sz="1450" b="1" dirty="0">
                <a:solidFill>
                  <a:srgbClr val="1A2633"/>
                </a:solidFill>
                <a:latin typeface="NanumBarunGothic" pitchFamily="34" charset="0"/>
                <a:ea typeface="NanumBarunGothic" pitchFamily="34" charset="-122"/>
                <a:cs typeface="NanumBarunGothic" pitchFamily="34" charset="-120"/>
              </a:rPr>
              <a:t>홍보·예약·판매 채널</a:t>
            </a:r>
            <a:endParaRPr lang="en-US" sz="1450" dirty="0"/>
          </a:p>
        </p:txBody>
      </p:sp>
      <p:sp>
        <p:nvSpPr>
          <p:cNvPr id="16" name="Text 14"/>
          <p:cNvSpPr/>
          <p:nvPr/>
        </p:nvSpPr>
        <p:spPr>
          <a:xfrm>
            <a:off x="5065776" y="1901952"/>
            <a:ext cx="713232" cy="713232"/>
          </a:xfrm>
          <a:prstGeom prst="ellipse">
            <a:avLst>
              <a:gd name="adj" fmla="val 15385"/>
            </a:avLst>
          </a:prstGeom>
          <a:solidFill>
            <a:srgbClr val="1F5F99"/>
          </a:solidFill>
          <a:ln/>
        </p:spPr>
        <p:txBody>
          <a:bodyPr wrap="square" lIns="1016" tIns="1016" rIns="1016" bIns="1016" rtlCol="0" anchor="ctr">
            <a:normAutofit/>
          </a:bodyPr>
          <a:lstStyle/>
          <a:p>
            <a:pPr algn="ctr" indent="0" marL="0">
              <a:buNone/>
            </a:pPr>
            <a:r>
              <a:rPr lang="en-US" sz="1800" b="1" dirty="0">
                <a:solidFill>
                  <a:srgbClr val="FFFFFF"/>
                </a:solidFill>
                <a:latin typeface="NanumBarunGothic" pitchFamily="34" charset="0"/>
                <a:ea typeface="NanumBarunGothic" pitchFamily="34" charset="-122"/>
                <a:cs typeface="NanumBarunGothic" pitchFamily="34" charset="-120"/>
              </a:rPr>
              <a:t>03</a:t>
            </a:r>
            <a:endParaRPr lang="en-US" sz="1800" dirty="0"/>
          </a:p>
        </p:txBody>
      </p:sp>
      <p:sp>
        <p:nvSpPr>
          <p:cNvPr id="17" name="Text 15"/>
          <p:cNvSpPr/>
          <p:nvPr/>
        </p:nvSpPr>
        <p:spPr>
          <a:xfrm>
            <a:off x="4590288" y="2743200"/>
            <a:ext cx="1664208" cy="987552"/>
          </a:xfrm>
          <a:prstGeom prst="roundRect">
            <a:avLst>
              <a:gd name="adj" fmla="val 11111"/>
            </a:avLst>
          </a:prstGeom>
          <a:solidFill>
            <a:srgbClr val="FFFFFF"/>
          </a:solidFill>
          <a:ln/>
        </p:spPr>
        <p:txBody>
          <a:bodyPr wrap="square" lIns="1016" tIns="1016" rIns="1016" bIns="1016" rtlCol="0" anchor="ctr">
            <a:normAutofit/>
          </a:bodyPr>
          <a:lstStyle/>
          <a:p>
            <a:pPr algn="ctr" indent="0" marL="0">
              <a:buNone/>
            </a:pPr>
            <a:r>
              <a:rPr lang="en-US" sz="1450" b="1" dirty="0">
                <a:solidFill>
                  <a:srgbClr val="1A2633"/>
                </a:solidFill>
                <a:latin typeface="NanumBarunGothic" pitchFamily="34" charset="0"/>
                <a:ea typeface="NanumBarunGothic" pitchFamily="34" charset="-122"/>
                <a:cs typeface="NanumBarunGothic" pitchFamily="34" charset="-120"/>
              </a:rPr>
              <a:t>협력사 네트워크</a:t>
            </a:r>
            <a:endParaRPr lang="en-US" sz="1450" dirty="0"/>
          </a:p>
          <a:p>
            <a:pPr algn="ctr" indent="0" marL="0">
              <a:buNone/>
            </a:pPr>
            <a:r>
              <a:rPr lang="en-US" sz="1450" b="1" dirty="0">
                <a:solidFill>
                  <a:srgbClr val="1A2633"/>
                </a:solidFill>
                <a:latin typeface="NanumBarunGothic" pitchFamily="34" charset="0"/>
                <a:ea typeface="NanumBarunGothic" pitchFamily="34" charset="-122"/>
                <a:cs typeface="NanumBarunGothic" pitchFamily="34" charset="-120"/>
              </a:rPr>
              <a:t>직거래·신뢰 파트너</a:t>
            </a:r>
            <a:endParaRPr lang="en-US" sz="1450" dirty="0"/>
          </a:p>
        </p:txBody>
      </p:sp>
      <p:sp>
        <p:nvSpPr>
          <p:cNvPr id="18" name="Text 16"/>
          <p:cNvSpPr/>
          <p:nvPr/>
        </p:nvSpPr>
        <p:spPr>
          <a:xfrm>
            <a:off x="6986016" y="1901952"/>
            <a:ext cx="713232" cy="713232"/>
          </a:xfrm>
          <a:prstGeom prst="ellipse">
            <a:avLst>
              <a:gd name="adj" fmla="val 15385"/>
            </a:avLst>
          </a:prstGeom>
          <a:solidFill>
            <a:srgbClr val="1F5F99"/>
          </a:solidFill>
          <a:ln/>
        </p:spPr>
        <p:txBody>
          <a:bodyPr wrap="square" lIns="1016" tIns="1016" rIns="1016" bIns="1016" rtlCol="0" anchor="ctr">
            <a:normAutofit/>
          </a:bodyPr>
          <a:lstStyle/>
          <a:p>
            <a:pPr algn="ctr" indent="0" marL="0">
              <a:buNone/>
            </a:pPr>
            <a:r>
              <a:rPr lang="en-US" sz="1800" b="1" dirty="0">
                <a:solidFill>
                  <a:srgbClr val="FFFFFF"/>
                </a:solidFill>
                <a:latin typeface="NanumBarunGothic" pitchFamily="34" charset="0"/>
                <a:ea typeface="NanumBarunGothic" pitchFamily="34" charset="-122"/>
                <a:cs typeface="NanumBarunGothic" pitchFamily="34" charset="-120"/>
              </a:rPr>
              <a:t>04</a:t>
            </a:r>
            <a:endParaRPr lang="en-US" sz="1800" dirty="0"/>
          </a:p>
        </p:txBody>
      </p:sp>
      <p:sp>
        <p:nvSpPr>
          <p:cNvPr id="19" name="Text 17"/>
          <p:cNvSpPr/>
          <p:nvPr/>
        </p:nvSpPr>
        <p:spPr>
          <a:xfrm>
            <a:off x="6510528" y="2743200"/>
            <a:ext cx="1664208" cy="987552"/>
          </a:xfrm>
          <a:prstGeom prst="roundRect">
            <a:avLst>
              <a:gd name="adj" fmla="val 11111"/>
            </a:avLst>
          </a:prstGeom>
          <a:solidFill>
            <a:srgbClr val="FFFFFF"/>
          </a:solidFill>
          <a:ln/>
        </p:spPr>
        <p:txBody>
          <a:bodyPr wrap="square" lIns="1016" tIns="1016" rIns="1016" bIns="1016" rtlCol="0" anchor="ctr">
            <a:normAutofit/>
          </a:bodyPr>
          <a:lstStyle/>
          <a:p>
            <a:pPr algn="ctr" indent="0" marL="0">
              <a:buNone/>
            </a:pPr>
            <a:r>
              <a:rPr lang="en-US" sz="1450" b="1" dirty="0">
                <a:solidFill>
                  <a:srgbClr val="1A2633"/>
                </a:solidFill>
                <a:latin typeface="NanumBarunGothic" pitchFamily="34" charset="0"/>
                <a:ea typeface="NanumBarunGothic" pitchFamily="34" charset="-122"/>
                <a:cs typeface="NanumBarunGothic" pitchFamily="34" charset="-120"/>
              </a:rPr>
              <a:t>특색 상품 구조</a:t>
            </a:r>
            <a:endParaRPr lang="en-US" sz="1450" dirty="0"/>
          </a:p>
          <a:p>
            <a:pPr algn="ctr" indent="0" marL="0">
              <a:buNone/>
            </a:pPr>
            <a:r>
              <a:rPr lang="en-US" sz="1450" b="1" dirty="0">
                <a:solidFill>
                  <a:srgbClr val="1A2633"/>
                </a:solidFill>
                <a:latin typeface="NanumBarunGothic" pitchFamily="34" charset="0"/>
                <a:ea typeface="NanumBarunGothic" pitchFamily="34" charset="-122"/>
                <a:cs typeface="NanumBarunGothic" pitchFamily="34" charset="-120"/>
              </a:rPr>
              <a:t>감정 자극·불편 해결</a:t>
            </a:r>
            <a:endParaRPr lang="en-US" sz="1450" dirty="0"/>
          </a:p>
        </p:txBody>
      </p:sp>
      <p:sp>
        <p:nvSpPr>
          <p:cNvPr id="20" name="Text 18"/>
          <p:cNvSpPr/>
          <p:nvPr/>
        </p:nvSpPr>
        <p:spPr>
          <a:xfrm>
            <a:off x="8906256" y="1901952"/>
            <a:ext cx="713232" cy="713232"/>
          </a:xfrm>
          <a:prstGeom prst="ellipse">
            <a:avLst>
              <a:gd name="adj" fmla="val 15385"/>
            </a:avLst>
          </a:prstGeom>
          <a:solidFill>
            <a:srgbClr val="1F5F99"/>
          </a:solidFill>
          <a:ln/>
        </p:spPr>
        <p:txBody>
          <a:bodyPr wrap="square" lIns="1016" tIns="1016" rIns="1016" bIns="1016" rtlCol="0" anchor="ctr">
            <a:normAutofit/>
          </a:bodyPr>
          <a:lstStyle/>
          <a:p>
            <a:pPr algn="ctr" indent="0" marL="0">
              <a:buNone/>
            </a:pPr>
            <a:r>
              <a:rPr lang="en-US" sz="1800" b="1" dirty="0">
                <a:solidFill>
                  <a:srgbClr val="FFFFFF"/>
                </a:solidFill>
                <a:latin typeface="NanumBarunGothic" pitchFamily="34" charset="0"/>
                <a:ea typeface="NanumBarunGothic" pitchFamily="34" charset="-122"/>
                <a:cs typeface="NanumBarunGothic" pitchFamily="34" charset="-120"/>
              </a:rPr>
              <a:t>05</a:t>
            </a:r>
            <a:endParaRPr lang="en-US" sz="1800" dirty="0"/>
          </a:p>
        </p:txBody>
      </p:sp>
      <p:sp>
        <p:nvSpPr>
          <p:cNvPr id="21" name="Text 19"/>
          <p:cNvSpPr/>
          <p:nvPr/>
        </p:nvSpPr>
        <p:spPr>
          <a:xfrm>
            <a:off x="8430768" y="2743200"/>
            <a:ext cx="1664208" cy="987552"/>
          </a:xfrm>
          <a:prstGeom prst="roundRect">
            <a:avLst>
              <a:gd name="adj" fmla="val 11111"/>
            </a:avLst>
          </a:prstGeom>
          <a:solidFill>
            <a:srgbClr val="FFFFFF"/>
          </a:solidFill>
          <a:ln/>
        </p:spPr>
        <p:txBody>
          <a:bodyPr wrap="square" lIns="1016" tIns="1016" rIns="1016" bIns="1016" rtlCol="0" anchor="ctr">
            <a:normAutofit/>
          </a:bodyPr>
          <a:lstStyle/>
          <a:p>
            <a:pPr algn="ctr" indent="0" marL="0">
              <a:buNone/>
            </a:pPr>
            <a:r>
              <a:rPr lang="en-US" sz="1450" b="1" dirty="0">
                <a:solidFill>
                  <a:srgbClr val="1A2633"/>
                </a:solidFill>
                <a:latin typeface="NanumBarunGothic" pitchFamily="34" charset="0"/>
                <a:ea typeface="NanumBarunGothic" pitchFamily="34" charset="-122"/>
                <a:cs typeface="NanumBarunGothic" pitchFamily="34" charset="-120"/>
              </a:rPr>
              <a:t>부가 수익원 확보</a:t>
            </a:r>
            <a:endParaRPr lang="en-US" sz="1450" dirty="0"/>
          </a:p>
          <a:p>
            <a:pPr algn="ctr" indent="0" marL="0">
              <a:buNone/>
            </a:pPr>
            <a:r>
              <a:rPr lang="en-US" sz="1450" b="1" dirty="0">
                <a:solidFill>
                  <a:srgbClr val="1A2633"/>
                </a:solidFill>
                <a:latin typeface="NanumBarunGothic" pitchFamily="34" charset="0"/>
                <a:ea typeface="NanumBarunGothic" pitchFamily="34" charset="-122"/>
                <a:cs typeface="NanumBarunGothic" pitchFamily="34" charset="-120"/>
              </a:rPr>
              <a:t>교육·컨설팅·콘텐츠</a:t>
            </a:r>
            <a:endParaRPr lang="en-US" sz="1450" dirty="0"/>
          </a:p>
        </p:txBody>
      </p:sp>
      <p:sp>
        <p:nvSpPr>
          <p:cNvPr id="22" name="Text 20"/>
          <p:cNvSpPr/>
          <p:nvPr/>
        </p:nvSpPr>
        <p:spPr>
          <a:xfrm>
            <a:off x="2999232" y="4325112"/>
            <a:ext cx="6309360" cy="658368"/>
          </a:xfrm>
          <a:prstGeom prst="roundRect">
            <a:avLst>
              <a:gd name="adj" fmla="val 16667"/>
            </a:avLst>
          </a:prstGeom>
          <a:solidFill>
            <a:srgbClr val="EEF8F3"/>
          </a:solidFill>
          <a:ln/>
        </p:spPr>
        <p:txBody>
          <a:bodyPr wrap="square" lIns="1016" tIns="1016" rIns="1016" bIns="1016" rtlCol="0" anchor="ctr">
            <a:normAutofit/>
          </a:bodyPr>
          <a:lstStyle/>
          <a:p>
            <a:pPr algn="ctr" indent="0" marL="0">
              <a:buNone/>
            </a:pPr>
            <a:r>
              <a:rPr lang="en-US" sz="1800" b="1" dirty="0">
                <a:solidFill>
                  <a:srgbClr val="2D7D6E"/>
                </a:solidFill>
                <a:latin typeface="NanumBarunGothic" pitchFamily="34" charset="0"/>
                <a:ea typeface="NanumBarunGothic" pitchFamily="34" charset="-122"/>
                <a:cs typeface="NanumBarunGothic" pitchFamily="34" charset="-120"/>
              </a:rPr>
              <a:t>핵심: “아이템”보다 먼저</a:t>
            </a:r>
            <a:endParaRPr lang="en-US" sz="1800" dirty="0"/>
          </a:p>
          <a:p>
            <a:pPr algn="ctr" indent="0" marL="0">
              <a:buNone/>
            </a:pPr>
            <a:r>
              <a:rPr lang="en-US" sz="1800" b="1" dirty="0">
                <a:solidFill>
                  <a:srgbClr val="2D7D6E"/>
                </a:solidFill>
                <a:latin typeface="NanumBarunGothic" pitchFamily="34" charset="0"/>
                <a:ea typeface="NanumBarunGothic" pitchFamily="34" charset="-122"/>
                <a:cs typeface="NanumBarunGothic" pitchFamily="34" charset="-120"/>
              </a:rPr>
              <a:t>반복 가능한 문제 해결 구조를 설계한다</a:t>
            </a:r>
            <a:endParaRPr lang="en-US" sz="1800" dirty="0"/>
          </a:p>
        </p:txBody>
      </p:sp>
      <p:sp>
        <p:nvSpPr>
          <p:cNvPr id="23" name="Text 21"/>
          <p:cNvSpPr/>
          <p:nvPr/>
        </p:nvSpPr>
        <p:spPr>
          <a:xfrm>
            <a:off x="502920" y="5916168"/>
            <a:ext cx="11201400" cy="676656"/>
          </a:xfrm>
          <a:prstGeom prst="roundRect">
            <a:avLst>
              <a:gd name="adj" fmla="val 16216"/>
            </a:avLst>
          </a:prstGeom>
          <a:solidFill>
            <a:srgbClr val="FFF7E6"/>
          </a:solidFill>
          <a:ln w="12700">
            <a:solidFill>
              <a:srgbClr val="E7C97A"/>
            </a:solidFill>
          </a:ln>
        </p:spPr>
        <p:txBody>
          <a:bodyPr wrap="square" lIns="1524" tIns="1524" rIns="1524" bIns="1524" rtlCol="0" anchor="ctr">
            <a:normAutofit/>
          </a:bodyPr>
          <a:lstStyle/>
          <a:p>
            <a:pPr indent="0" marL="0">
              <a:buNone/>
            </a:pPr>
            <a:r>
              <a:rPr lang="en-US" sz="1350" dirty="0">
                <a:solidFill>
                  <a:srgbClr val="1A2633"/>
                </a:solidFill>
                <a:latin typeface="NanumBarunGothic" pitchFamily="34" charset="0"/>
                <a:ea typeface="NanumBarunGothic" pitchFamily="34" charset="-122"/>
                <a:cs typeface="NanumBarunGothic" pitchFamily="34" charset="-120"/>
              </a:rPr>
              <a:t>소자본 창업은 돈을 적게 쓰는 것이 아니라, 자원을 정확히 배치하는 일입니다. 다섯 단계가 작지만 강한 창업의 기본 로드맵입니다.</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4345A"/>
          </a:solidFill>
          <a:ln w="12700">
            <a:solidFill>
              <a:srgbClr val="14345A">
                <a:alpha val="0"/>
              </a:srgbClr>
            </a:solidFill>
            <a:prstDash val="solid"/>
          </a:ln>
        </p:spPr>
      </p:sp>
      <p:sp>
        <p:nvSpPr>
          <p:cNvPr id="3" name="Shape 1"/>
          <p:cNvSpPr/>
          <p:nvPr/>
        </p:nvSpPr>
        <p:spPr>
          <a:xfrm>
            <a:off x="0" y="128016"/>
            <a:ext cx="146304" cy="6729984"/>
          </a:xfrm>
          <a:prstGeom prst="rect">
            <a:avLst/>
          </a:prstGeom>
          <a:solidFill>
            <a:srgbClr val="EAF4FF"/>
          </a:solidFill>
          <a:ln w="12700">
            <a:solidFill>
              <a:srgbClr val="EAF4FF">
                <a:alpha val="0"/>
              </a:srgbClr>
            </a:solidFill>
            <a:prstDash val="solid"/>
          </a:ln>
        </p:spPr>
      </p:sp>
      <p:sp>
        <p:nvSpPr>
          <p:cNvPr id="4" name="Text 2"/>
          <p:cNvSpPr/>
          <p:nvPr/>
        </p:nvSpPr>
        <p:spPr>
          <a:xfrm>
            <a:off x="11320272" y="320040"/>
            <a:ext cx="384048" cy="228600"/>
          </a:xfrm>
          <a:prstGeom prst="rect">
            <a:avLst/>
          </a:prstGeom>
          <a:noFill/>
          <a:ln/>
        </p:spPr>
        <p:txBody>
          <a:bodyPr wrap="square" lIns="0" tIns="0" rIns="0" bIns="0" rtlCol="0" anchor="ctr">
            <a:normAutofit/>
          </a:bodyPr>
          <a:lstStyle/>
          <a:p>
            <a:pPr algn="r" indent="0" marL="0">
              <a:buNone/>
            </a:pPr>
            <a:r>
              <a:rPr lang="en-US" sz="1050" dirty="0">
                <a:solidFill>
                  <a:srgbClr val="5D6B7A"/>
                </a:solidFill>
                <a:latin typeface="NanumBarunGothic" pitchFamily="34" charset="0"/>
                <a:ea typeface="NanumBarunGothic" pitchFamily="34" charset="-122"/>
                <a:cs typeface="NanumBarunGothic" pitchFamily="34" charset="-120"/>
              </a:rPr>
              <a:t>04</a:t>
            </a:r>
            <a:endParaRPr lang="en-US" sz="1050" dirty="0"/>
          </a:p>
        </p:txBody>
      </p:sp>
      <p:sp>
        <p:nvSpPr>
          <p:cNvPr id="5" name="Shape 3"/>
          <p:cNvSpPr/>
          <p:nvPr/>
        </p:nvSpPr>
        <p:spPr>
          <a:xfrm>
            <a:off x="11759184" y="438912"/>
            <a:ext cx="256032" cy="0"/>
          </a:xfrm>
          <a:prstGeom prst="line">
            <a:avLst/>
          </a:prstGeom>
          <a:noFill/>
          <a:ln w="25400">
            <a:solidFill>
              <a:srgbClr val="C79A2D"/>
            </a:solidFill>
            <a:prstDash val="solid"/>
          </a:ln>
        </p:spPr>
      </p:sp>
      <p:sp>
        <p:nvSpPr>
          <p:cNvPr id="6" name="Text 4"/>
          <p:cNvSpPr/>
          <p:nvPr/>
        </p:nvSpPr>
        <p:spPr>
          <a:xfrm>
            <a:off x="502920" y="347472"/>
            <a:ext cx="9738360" cy="475488"/>
          </a:xfrm>
          <a:prstGeom prst="rect">
            <a:avLst/>
          </a:prstGeom>
          <a:noFill/>
          <a:ln/>
        </p:spPr>
        <p:txBody>
          <a:bodyPr wrap="square" lIns="0" tIns="0" rIns="0" bIns="0" rtlCol="0" anchor="ctr">
            <a:normAutofit/>
          </a:bodyPr>
          <a:lstStyle/>
          <a:p>
            <a:pPr algn="l" indent="0" marL="0">
              <a:buNone/>
            </a:pPr>
            <a:r>
              <a:rPr lang="en-US" sz="2800" b="1" dirty="0">
                <a:solidFill>
                  <a:srgbClr val="14345A"/>
                </a:solidFill>
                <a:latin typeface="NanumBarunGothic" pitchFamily="34" charset="0"/>
                <a:ea typeface="NanumBarunGothic" pitchFamily="34" charset="-122"/>
                <a:cs typeface="NanumBarunGothic" pitchFamily="34" charset="-120"/>
              </a:rPr>
              <a:t>1단계: 전문 분야 설정</a:t>
            </a:r>
            <a:endParaRPr lang="en-US" sz="2800" dirty="0"/>
          </a:p>
        </p:txBody>
      </p:sp>
      <p:sp>
        <p:nvSpPr>
          <p:cNvPr id="7" name="Text 5"/>
          <p:cNvSpPr/>
          <p:nvPr/>
        </p:nvSpPr>
        <p:spPr>
          <a:xfrm>
            <a:off x="530352" y="841248"/>
            <a:ext cx="9784080" cy="292608"/>
          </a:xfrm>
          <a:prstGeom prst="rect">
            <a:avLst/>
          </a:prstGeom>
          <a:noFill/>
          <a:ln/>
        </p:spPr>
        <p:txBody>
          <a:bodyPr wrap="square" lIns="0" tIns="0" rIns="0" bIns="0" rtlCol="0" anchor="ctr">
            <a:normAutofit/>
          </a:bodyPr>
          <a:lstStyle/>
          <a:p>
            <a:pPr algn="l" indent="0" marL="0">
              <a:buNone/>
            </a:pPr>
            <a:r>
              <a:rPr lang="en-US" sz="1350" dirty="0">
                <a:solidFill>
                  <a:srgbClr val="5D6B7A"/>
                </a:solidFill>
                <a:latin typeface="NanumBarunGothic" pitchFamily="34" charset="0"/>
                <a:ea typeface="NanumBarunGothic" pitchFamily="34" charset="-122"/>
                <a:cs typeface="NanumBarunGothic" pitchFamily="34" charset="-120"/>
              </a:rPr>
              <a:t>지역, 테마, 고객층을 명확하게 정리하기</a:t>
            </a:r>
            <a:endParaRPr lang="en-US" sz="1350" dirty="0"/>
          </a:p>
        </p:txBody>
      </p:sp>
      <p:sp>
        <p:nvSpPr>
          <p:cNvPr id="8" name="Shape 6"/>
          <p:cNvSpPr/>
          <p:nvPr/>
        </p:nvSpPr>
        <p:spPr>
          <a:xfrm>
            <a:off x="2743200" y="2057400"/>
            <a:ext cx="1874520" cy="1188720"/>
          </a:xfrm>
          <a:prstGeom prst="line">
            <a:avLst/>
          </a:prstGeom>
          <a:noFill/>
          <a:ln w="19050">
            <a:solidFill>
              <a:srgbClr val="C79A2D"/>
            </a:solidFill>
            <a:prstDash val="solid"/>
            <a:headEnd type="none"/>
            <a:tailEnd type="triangle"/>
          </a:ln>
        </p:spPr>
      </p:sp>
      <p:sp>
        <p:nvSpPr>
          <p:cNvPr id="9" name="Shape 7"/>
          <p:cNvSpPr/>
          <p:nvPr/>
        </p:nvSpPr>
        <p:spPr>
          <a:xfrm>
            <a:off x="9464040" y="2057400"/>
            <a:ext cx="-1874520" cy="1188720"/>
          </a:xfrm>
          <a:prstGeom prst="line">
            <a:avLst/>
          </a:prstGeom>
          <a:noFill/>
          <a:ln w="19050">
            <a:solidFill>
              <a:srgbClr val="C79A2D"/>
            </a:solidFill>
            <a:prstDash val="solid"/>
            <a:headEnd type="none"/>
            <a:tailEnd type="triangle"/>
          </a:ln>
        </p:spPr>
      </p:sp>
      <p:sp>
        <p:nvSpPr>
          <p:cNvPr id="10" name="Shape 8"/>
          <p:cNvSpPr/>
          <p:nvPr/>
        </p:nvSpPr>
        <p:spPr>
          <a:xfrm>
            <a:off x="6108192" y="4599432"/>
            <a:ext cx="0" cy="-512064"/>
          </a:xfrm>
          <a:prstGeom prst="line">
            <a:avLst/>
          </a:prstGeom>
          <a:noFill/>
          <a:ln w="19050">
            <a:solidFill>
              <a:srgbClr val="C79A2D"/>
            </a:solidFill>
            <a:prstDash val="solid"/>
            <a:headEnd type="none"/>
            <a:tailEnd type="triangle"/>
          </a:ln>
        </p:spPr>
      </p:sp>
      <p:sp>
        <p:nvSpPr>
          <p:cNvPr id="11" name="Text 9"/>
          <p:cNvSpPr/>
          <p:nvPr/>
        </p:nvSpPr>
        <p:spPr>
          <a:xfrm>
            <a:off x="1078992" y="1463040"/>
            <a:ext cx="2103120" cy="1188720"/>
          </a:xfrm>
          <a:prstGeom prst="roundRect">
            <a:avLst>
              <a:gd name="adj" fmla="val 9231"/>
            </a:avLst>
          </a:prstGeom>
          <a:solidFill>
            <a:srgbClr val="EAF4FF"/>
          </a:solidFill>
          <a:ln/>
        </p:spPr>
        <p:txBody>
          <a:bodyPr wrap="square" lIns="1016" tIns="1016" rIns="1016" bIns="1016" rtlCol="0" anchor="ctr">
            <a:normAutofit/>
          </a:bodyPr>
          <a:lstStyle/>
          <a:p>
            <a:pPr algn="ctr" indent="0" marL="0">
              <a:buNone/>
            </a:pPr>
            <a:r>
              <a:rPr lang="en-US" sz="2100" b="1" dirty="0">
                <a:solidFill>
                  <a:srgbClr val="14345A"/>
                </a:solidFill>
                <a:latin typeface="NanumBarunGothic" pitchFamily="34" charset="0"/>
                <a:ea typeface="NanumBarunGothic" pitchFamily="34" charset="-122"/>
                <a:cs typeface="NanumBarunGothic" pitchFamily="34" charset="-120"/>
              </a:rPr>
              <a:t>지역</a:t>
            </a:r>
            <a:endParaRPr lang="en-US" sz="2100" dirty="0"/>
          </a:p>
          <a:p>
            <a:pPr algn="ctr" indent="0" marL="0">
              <a:buNone/>
            </a:pPr>
            <a:r>
              <a:rPr lang="en-US" sz="2100" b="1" dirty="0">
                <a:solidFill>
                  <a:srgbClr val="14345A"/>
                </a:solidFill>
                <a:latin typeface="NanumBarunGothic" pitchFamily="34" charset="0"/>
                <a:ea typeface="NanumBarunGothic" pitchFamily="34" charset="-122"/>
                <a:cs typeface="NanumBarunGothic" pitchFamily="34" charset="-120"/>
              </a:rPr>
              <a:t>Region</a:t>
            </a:r>
            <a:endParaRPr lang="en-US" sz="2100" dirty="0"/>
          </a:p>
        </p:txBody>
      </p:sp>
      <p:sp>
        <p:nvSpPr>
          <p:cNvPr id="12" name="Text 10"/>
          <p:cNvSpPr/>
          <p:nvPr/>
        </p:nvSpPr>
        <p:spPr>
          <a:xfrm>
            <a:off x="1216152" y="2743200"/>
            <a:ext cx="1828800" cy="640080"/>
          </a:xfrm>
          <a:prstGeom prst="rect">
            <a:avLst/>
          </a:prstGeom>
          <a:noFill/>
          <a:ln/>
        </p:spPr>
        <p:txBody>
          <a:bodyPr wrap="square" lIns="889" tIns="889" rIns="889" bIns="889" rtlCol="0" anchor="ctr">
            <a:normAutofit/>
          </a:bodyPr>
          <a:lstStyle/>
          <a:p>
            <a:pPr algn="ctr" indent="0" marL="0">
              <a:buNone/>
            </a:pPr>
            <a:r>
              <a:rPr lang="en-US" sz="1350" dirty="0">
                <a:solidFill>
                  <a:srgbClr val="5D6B7A"/>
                </a:solidFill>
                <a:latin typeface="NanumBarunGothic" pitchFamily="34" charset="0"/>
                <a:ea typeface="NanumBarunGothic" pitchFamily="34" charset="-122"/>
                <a:cs typeface="NanumBarunGothic" pitchFamily="34" charset="-120"/>
              </a:rPr>
              <a:t>예: 안동·경북·부산</a:t>
            </a:r>
            <a:endParaRPr lang="en-US" sz="1350" dirty="0"/>
          </a:p>
          <a:p>
            <a:pPr algn="ctr" indent="0" marL="0">
              <a:buNone/>
            </a:pPr>
            <a:r>
              <a:rPr lang="en-US" sz="1350" dirty="0">
                <a:solidFill>
                  <a:srgbClr val="5D6B7A"/>
                </a:solidFill>
                <a:latin typeface="NanumBarunGothic" pitchFamily="34" charset="0"/>
                <a:ea typeface="NanumBarunGothic" pitchFamily="34" charset="-122"/>
                <a:cs typeface="NanumBarunGothic" pitchFamily="34" charset="-120"/>
              </a:rPr>
              <a:t>로컬 자원·접근성·계절성</a:t>
            </a:r>
            <a:endParaRPr lang="en-US" sz="1350" dirty="0"/>
          </a:p>
        </p:txBody>
      </p:sp>
      <p:sp>
        <p:nvSpPr>
          <p:cNvPr id="13" name="Text 11"/>
          <p:cNvSpPr/>
          <p:nvPr/>
        </p:nvSpPr>
        <p:spPr>
          <a:xfrm>
            <a:off x="5029200" y="4434840"/>
            <a:ext cx="2148840" cy="914400"/>
          </a:xfrm>
          <a:prstGeom prst="roundRect">
            <a:avLst>
              <a:gd name="adj" fmla="val 12000"/>
            </a:avLst>
          </a:prstGeom>
          <a:solidFill>
            <a:srgbClr val="FFF7E6"/>
          </a:solidFill>
          <a:ln/>
        </p:spPr>
        <p:txBody>
          <a:bodyPr wrap="square" lIns="1016" tIns="1016" rIns="1016" bIns="1016" rtlCol="0" anchor="ctr">
            <a:normAutofit/>
          </a:bodyPr>
          <a:lstStyle/>
          <a:p>
            <a:pPr algn="ctr" indent="0" marL="0">
              <a:buNone/>
            </a:pPr>
            <a:r>
              <a:rPr lang="en-US" sz="2100" b="1" dirty="0">
                <a:solidFill>
                  <a:srgbClr val="C79A2D"/>
                </a:solidFill>
                <a:latin typeface="NanumBarunGothic" pitchFamily="34" charset="0"/>
                <a:ea typeface="NanumBarunGothic" pitchFamily="34" charset="-122"/>
                <a:cs typeface="NanumBarunGothic" pitchFamily="34" charset="-120"/>
              </a:rPr>
              <a:t>테마</a:t>
            </a:r>
            <a:endParaRPr lang="en-US" sz="2100" dirty="0"/>
          </a:p>
          <a:p>
            <a:pPr algn="ctr" indent="0" marL="0">
              <a:buNone/>
            </a:pPr>
            <a:r>
              <a:rPr lang="en-US" sz="2100" b="1" dirty="0">
                <a:solidFill>
                  <a:srgbClr val="C79A2D"/>
                </a:solidFill>
                <a:latin typeface="NanumBarunGothic" pitchFamily="34" charset="0"/>
                <a:ea typeface="NanumBarunGothic" pitchFamily="34" charset="-122"/>
                <a:cs typeface="NanumBarunGothic" pitchFamily="34" charset="-120"/>
              </a:rPr>
              <a:t>Theme</a:t>
            </a:r>
            <a:endParaRPr lang="en-US" sz="2100" dirty="0"/>
          </a:p>
        </p:txBody>
      </p:sp>
      <p:sp>
        <p:nvSpPr>
          <p:cNvPr id="14" name="Text 12"/>
          <p:cNvSpPr/>
          <p:nvPr/>
        </p:nvSpPr>
        <p:spPr>
          <a:xfrm>
            <a:off x="4892040" y="5376672"/>
            <a:ext cx="2423160" cy="411480"/>
          </a:xfrm>
          <a:prstGeom prst="rect">
            <a:avLst/>
          </a:prstGeom>
          <a:noFill/>
          <a:ln/>
        </p:spPr>
        <p:txBody>
          <a:bodyPr wrap="square" lIns="889" tIns="889" rIns="889" bIns="889" rtlCol="0" anchor="ctr">
            <a:normAutofit/>
          </a:bodyPr>
          <a:lstStyle/>
          <a:p>
            <a:pPr algn="ctr" indent="0" marL="0">
              <a:buNone/>
            </a:pPr>
            <a:r>
              <a:rPr lang="en-US" sz="1280" dirty="0">
                <a:solidFill>
                  <a:srgbClr val="5D6B7A"/>
                </a:solidFill>
                <a:latin typeface="NanumBarunGothic" pitchFamily="34" charset="0"/>
                <a:ea typeface="NanumBarunGothic" pitchFamily="34" charset="-122"/>
                <a:cs typeface="NanumBarunGothic" pitchFamily="34" charset="-120"/>
              </a:rPr>
              <a:t>예: 역사·미식·웰니스</a:t>
            </a:r>
            <a:endParaRPr lang="en-US" sz="1280" dirty="0"/>
          </a:p>
          <a:p>
            <a:pPr algn="ctr" indent="0" marL="0">
              <a:buNone/>
            </a:pPr>
            <a:r>
              <a:rPr lang="en-US" sz="1280" dirty="0">
                <a:solidFill>
                  <a:srgbClr val="5D6B7A"/>
                </a:solidFill>
                <a:latin typeface="NanumBarunGothic" pitchFamily="34" charset="0"/>
                <a:ea typeface="NanumBarunGothic" pitchFamily="34" charset="-122"/>
                <a:cs typeface="NanumBarunGothic" pitchFamily="34" charset="-120"/>
              </a:rPr>
              <a:t>한지·문화공간·스마트관광</a:t>
            </a:r>
            <a:endParaRPr lang="en-US" sz="1280" dirty="0"/>
          </a:p>
        </p:txBody>
      </p:sp>
      <p:sp>
        <p:nvSpPr>
          <p:cNvPr id="15" name="Text 13"/>
          <p:cNvSpPr/>
          <p:nvPr/>
        </p:nvSpPr>
        <p:spPr>
          <a:xfrm>
            <a:off x="9034272" y="1463040"/>
            <a:ext cx="2103120" cy="1188720"/>
          </a:xfrm>
          <a:prstGeom prst="roundRect">
            <a:avLst>
              <a:gd name="adj" fmla="val 9231"/>
            </a:avLst>
          </a:prstGeom>
          <a:solidFill>
            <a:srgbClr val="EEF8F3"/>
          </a:solidFill>
          <a:ln/>
        </p:spPr>
        <p:txBody>
          <a:bodyPr wrap="square" lIns="1016" tIns="1016" rIns="1016" bIns="1016" rtlCol="0" anchor="ctr">
            <a:normAutofit/>
          </a:bodyPr>
          <a:lstStyle/>
          <a:p>
            <a:pPr algn="ctr" indent="0" marL="0">
              <a:buNone/>
            </a:pPr>
            <a:r>
              <a:rPr lang="en-US" sz="1900" b="1" dirty="0">
                <a:solidFill>
                  <a:srgbClr val="2D7D6E"/>
                </a:solidFill>
                <a:latin typeface="NanumBarunGothic" pitchFamily="34" charset="0"/>
                <a:ea typeface="NanumBarunGothic" pitchFamily="34" charset="-122"/>
                <a:cs typeface="NanumBarunGothic" pitchFamily="34" charset="-120"/>
              </a:rPr>
              <a:t>고객층</a:t>
            </a:r>
            <a:endParaRPr lang="en-US" sz="1900" dirty="0"/>
          </a:p>
          <a:p>
            <a:pPr algn="ctr" indent="0" marL="0">
              <a:buNone/>
            </a:pPr>
            <a:r>
              <a:rPr lang="en-US" sz="1900" b="1" dirty="0">
                <a:solidFill>
                  <a:srgbClr val="2D7D6E"/>
                </a:solidFill>
                <a:latin typeface="NanumBarunGothic" pitchFamily="34" charset="0"/>
                <a:ea typeface="NanumBarunGothic" pitchFamily="34" charset="-122"/>
                <a:cs typeface="NanumBarunGothic" pitchFamily="34" charset="-120"/>
              </a:rPr>
              <a:t>Target Customer</a:t>
            </a:r>
            <a:endParaRPr lang="en-US" sz="1900" dirty="0"/>
          </a:p>
        </p:txBody>
      </p:sp>
      <p:sp>
        <p:nvSpPr>
          <p:cNvPr id="16" name="Text 14"/>
          <p:cNvSpPr/>
          <p:nvPr/>
        </p:nvSpPr>
        <p:spPr>
          <a:xfrm>
            <a:off x="9144000" y="2743200"/>
            <a:ext cx="1874520" cy="640080"/>
          </a:xfrm>
          <a:prstGeom prst="rect">
            <a:avLst/>
          </a:prstGeom>
          <a:noFill/>
          <a:ln/>
        </p:spPr>
        <p:txBody>
          <a:bodyPr wrap="square" lIns="889" tIns="889" rIns="889" bIns="889" rtlCol="0" anchor="ctr">
            <a:normAutofit/>
          </a:bodyPr>
          <a:lstStyle/>
          <a:p>
            <a:pPr algn="ctr" indent="0" marL="0">
              <a:buNone/>
            </a:pPr>
            <a:r>
              <a:rPr lang="en-US" sz="1350" dirty="0">
                <a:solidFill>
                  <a:srgbClr val="5D6B7A"/>
                </a:solidFill>
                <a:latin typeface="NanumBarunGothic" pitchFamily="34" charset="0"/>
                <a:ea typeface="NanumBarunGothic" pitchFamily="34" charset="-122"/>
                <a:cs typeface="NanumBarunGothic" pitchFamily="34" charset="-120"/>
              </a:rPr>
              <a:t>예: 외국인 FIT·시니어</a:t>
            </a:r>
            <a:endParaRPr lang="en-US" sz="1350" dirty="0"/>
          </a:p>
          <a:p>
            <a:pPr algn="ctr" indent="0" marL="0">
              <a:buNone/>
            </a:pPr>
            <a:r>
              <a:rPr lang="en-US" sz="1350" dirty="0">
                <a:solidFill>
                  <a:srgbClr val="5D6B7A"/>
                </a:solidFill>
                <a:latin typeface="NanumBarunGothic" pitchFamily="34" charset="0"/>
                <a:ea typeface="NanumBarunGothic" pitchFamily="34" charset="-122"/>
                <a:cs typeface="NanumBarunGothic" pitchFamily="34" charset="-120"/>
              </a:rPr>
              <a:t>가족·MZ·기업연수</a:t>
            </a:r>
            <a:endParaRPr lang="en-US" sz="1350" dirty="0"/>
          </a:p>
        </p:txBody>
      </p:sp>
      <p:sp>
        <p:nvSpPr>
          <p:cNvPr id="17" name="Text 15"/>
          <p:cNvSpPr/>
          <p:nvPr/>
        </p:nvSpPr>
        <p:spPr>
          <a:xfrm>
            <a:off x="3886200" y="2834640"/>
            <a:ext cx="4434840" cy="658368"/>
          </a:xfrm>
          <a:prstGeom prst="roundRect">
            <a:avLst>
              <a:gd name="adj" fmla="val 16667"/>
            </a:avLst>
          </a:prstGeom>
          <a:solidFill>
            <a:srgbClr val="FFFFFF"/>
          </a:solidFill>
          <a:ln/>
        </p:spPr>
        <p:txBody>
          <a:bodyPr wrap="square" lIns="1016" tIns="1016" rIns="1016" bIns="1016" rtlCol="0" anchor="ctr">
            <a:normAutofit/>
          </a:bodyPr>
          <a:lstStyle/>
          <a:p>
            <a:pPr algn="ctr" indent="0" marL="0">
              <a:buNone/>
            </a:pPr>
            <a:r>
              <a:rPr lang="en-US" sz="2000" b="1" dirty="0">
                <a:solidFill>
                  <a:srgbClr val="14345A"/>
                </a:solidFill>
                <a:latin typeface="NanumBarunGothic" pitchFamily="34" charset="0"/>
                <a:ea typeface="NanumBarunGothic" pitchFamily="34" charset="-122"/>
                <a:cs typeface="NanumBarunGothic" pitchFamily="34" charset="-120"/>
              </a:rPr>
              <a:t>전문 분야 = 지역 × 테마 × 고객층</a:t>
            </a:r>
            <a:endParaRPr lang="en-US" sz="2000" dirty="0"/>
          </a:p>
        </p:txBody>
      </p:sp>
      <p:sp>
        <p:nvSpPr>
          <p:cNvPr id="18" name="Text 16"/>
          <p:cNvSpPr/>
          <p:nvPr/>
        </p:nvSpPr>
        <p:spPr>
          <a:xfrm>
            <a:off x="502920" y="5916168"/>
            <a:ext cx="11201400" cy="676656"/>
          </a:xfrm>
          <a:prstGeom prst="roundRect">
            <a:avLst>
              <a:gd name="adj" fmla="val 16216"/>
            </a:avLst>
          </a:prstGeom>
          <a:solidFill>
            <a:srgbClr val="FFF7E6"/>
          </a:solidFill>
          <a:ln w="12700">
            <a:solidFill>
              <a:srgbClr val="E7C97A"/>
            </a:solidFill>
          </a:ln>
        </p:spPr>
        <p:txBody>
          <a:bodyPr wrap="square" lIns="1524" tIns="1524" rIns="1524" bIns="1524" rtlCol="0" anchor="ctr">
            <a:normAutofit/>
          </a:bodyPr>
          <a:lstStyle/>
          <a:p>
            <a:pPr indent="0" marL="0">
              <a:buNone/>
            </a:pPr>
            <a:r>
              <a:rPr lang="en-US" sz="1350" dirty="0">
                <a:solidFill>
                  <a:srgbClr val="1A2633"/>
                </a:solidFill>
                <a:latin typeface="NanumBarunGothic" pitchFamily="34" charset="0"/>
                <a:ea typeface="NanumBarunGothic" pitchFamily="34" charset="-122"/>
                <a:cs typeface="NanumBarunGothic" pitchFamily="34" charset="-120"/>
              </a:rPr>
              <a:t>첫 단계는 “무엇이든 다 하는 여행사”가 아니라, 어떤 지역·어떤 테마·어떤 고객을 가장 잘 이해할 것인지 정하는 것입니다.</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4345A"/>
          </a:solidFill>
          <a:ln w="12700">
            <a:solidFill>
              <a:srgbClr val="14345A">
                <a:alpha val="0"/>
              </a:srgbClr>
            </a:solidFill>
            <a:prstDash val="solid"/>
          </a:ln>
        </p:spPr>
      </p:sp>
      <p:sp>
        <p:nvSpPr>
          <p:cNvPr id="3" name="Shape 1"/>
          <p:cNvSpPr/>
          <p:nvPr/>
        </p:nvSpPr>
        <p:spPr>
          <a:xfrm>
            <a:off x="0" y="128016"/>
            <a:ext cx="146304" cy="6729984"/>
          </a:xfrm>
          <a:prstGeom prst="rect">
            <a:avLst/>
          </a:prstGeom>
          <a:solidFill>
            <a:srgbClr val="EAF4FF"/>
          </a:solidFill>
          <a:ln w="12700">
            <a:solidFill>
              <a:srgbClr val="EAF4FF">
                <a:alpha val="0"/>
              </a:srgbClr>
            </a:solidFill>
            <a:prstDash val="solid"/>
          </a:ln>
        </p:spPr>
      </p:sp>
      <p:sp>
        <p:nvSpPr>
          <p:cNvPr id="4" name="Text 2"/>
          <p:cNvSpPr/>
          <p:nvPr/>
        </p:nvSpPr>
        <p:spPr>
          <a:xfrm>
            <a:off x="11320272" y="320040"/>
            <a:ext cx="384048" cy="228600"/>
          </a:xfrm>
          <a:prstGeom prst="rect">
            <a:avLst/>
          </a:prstGeom>
          <a:noFill/>
          <a:ln/>
        </p:spPr>
        <p:txBody>
          <a:bodyPr wrap="square" lIns="0" tIns="0" rIns="0" bIns="0" rtlCol="0" anchor="ctr">
            <a:normAutofit/>
          </a:bodyPr>
          <a:lstStyle/>
          <a:p>
            <a:pPr algn="r" indent="0" marL="0">
              <a:buNone/>
            </a:pPr>
            <a:r>
              <a:rPr lang="en-US" sz="1050" dirty="0">
                <a:solidFill>
                  <a:srgbClr val="5D6B7A"/>
                </a:solidFill>
                <a:latin typeface="NanumBarunGothic" pitchFamily="34" charset="0"/>
                <a:ea typeface="NanumBarunGothic" pitchFamily="34" charset="-122"/>
                <a:cs typeface="NanumBarunGothic" pitchFamily="34" charset="-120"/>
              </a:rPr>
              <a:t>05</a:t>
            </a:r>
            <a:endParaRPr lang="en-US" sz="1050" dirty="0"/>
          </a:p>
        </p:txBody>
      </p:sp>
      <p:sp>
        <p:nvSpPr>
          <p:cNvPr id="5" name="Shape 3"/>
          <p:cNvSpPr/>
          <p:nvPr/>
        </p:nvSpPr>
        <p:spPr>
          <a:xfrm>
            <a:off x="11759184" y="438912"/>
            <a:ext cx="256032" cy="0"/>
          </a:xfrm>
          <a:prstGeom prst="line">
            <a:avLst/>
          </a:prstGeom>
          <a:noFill/>
          <a:ln w="25400">
            <a:solidFill>
              <a:srgbClr val="C79A2D"/>
            </a:solidFill>
            <a:prstDash val="solid"/>
          </a:ln>
        </p:spPr>
      </p:sp>
      <p:sp>
        <p:nvSpPr>
          <p:cNvPr id="6" name="Text 4"/>
          <p:cNvSpPr/>
          <p:nvPr/>
        </p:nvSpPr>
        <p:spPr>
          <a:xfrm>
            <a:off x="502920" y="347472"/>
            <a:ext cx="9738360" cy="475488"/>
          </a:xfrm>
          <a:prstGeom prst="rect">
            <a:avLst/>
          </a:prstGeom>
          <a:noFill/>
          <a:ln/>
        </p:spPr>
        <p:txBody>
          <a:bodyPr wrap="square" lIns="0" tIns="0" rIns="0" bIns="0" rtlCol="0" anchor="ctr">
            <a:normAutofit/>
          </a:bodyPr>
          <a:lstStyle/>
          <a:p>
            <a:pPr algn="l" indent="0" marL="0">
              <a:buNone/>
            </a:pPr>
            <a:r>
              <a:rPr lang="en-US" sz="2800" b="1" dirty="0">
                <a:solidFill>
                  <a:srgbClr val="14345A"/>
                </a:solidFill>
                <a:latin typeface="NanumBarunGothic" pitchFamily="34" charset="0"/>
                <a:ea typeface="NanumBarunGothic" pitchFamily="34" charset="-122"/>
                <a:cs typeface="NanumBarunGothic" pitchFamily="34" charset="-120"/>
              </a:rPr>
              <a:t>2단계: 온라인 플랫폼 구축</a:t>
            </a:r>
            <a:endParaRPr lang="en-US" sz="2800" dirty="0"/>
          </a:p>
        </p:txBody>
      </p:sp>
      <p:sp>
        <p:nvSpPr>
          <p:cNvPr id="7" name="Text 5"/>
          <p:cNvSpPr/>
          <p:nvPr/>
        </p:nvSpPr>
        <p:spPr>
          <a:xfrm>
            <a:off x="530352" y="841248"/>
            <a:ext cx="9784080" cy="292608"/>
          </a:xfrm>
          <a:prstGeom prst="rect">
            <a:avLst/>
          </a:prstGeom>
          <a:noFill/>
          <a:ln/>
        </p:spPr>
        <p:txBody>
          <a:bodyPr wrap="square" lIns="0" tIns="0" rIns="0" bIns="0" rtlCol="0" anchor="ctr">
            <a:normAutofit/>
          </a:bodyPr>
          <a:lstStyle/>
          <a:p>
            <a:pPr algn="l" indent="0" marL="0">
              <a:buNone/>
            </a:pPr>
            <a:r>
              <a:rPr lang="en-US" sz="1350" dirty="0">
                <a:solidFill>
                  <a:srgbClr val="5D6B7A"/>
                </a:solidFill>
                <a:latin typeface="NanumBarunGothic" pitchFamily="34" charset="0"/>
                <a:ea typeface="NanumBarunGothic" pitchFamily="34" charset="-122"/>
                <a:cs typeface="NanumBarunGothic" pitchFamily="34" charset="-120"/>
              </a:rPr>
              <a:t>비용은 최소화하고, 홍보·예약·판매가 이어지는 채널 만들기</a:t>
            </a:r>
            <a:endParaRPr lang="en-US" sz="1350" dirty="0"/>
          </a:p>
        </p:txBody>
      </p:sp>
      <p:sp>
        <p:nvSpPr>
          <p:cNvPr id="8" name="Shape 6"/>
          <p:cNvSpPr/>
          <p:nvPr/>
        </p:nvSpPr>
        <p:spPr>
          <a:xfrm>
            <a:off x="2788920" y="1828800"/>
            <a:ext cx="1188720" cy="566928"/>
          </a:xfrm>
          <a:prstGeom prst="line">
            <a:avLst/>
          </a:prstGeom>
          <a:noFill/>
          <a:ln w="19050">
            <a:solidFill>
              <a:srgbClr val="C79A2D"/>
            </a:solidFill>
            <a:prstDash val="solid"/>
            <a:headEnd type="none"/>
            <a:tailEnd type="triangle"/>
          </a:ln>
        </p:spPr>
      </p:sp>
      <p:sp>
        <p:nvSpPr>
          <p:cNvPr id="9" name="Shape 7"/>
          <p:cNvSpPr/>
          <p:nvPr/>
        </p:nvSpPr>
        <p:spPr>
          <a:xfrm>
            <a:off x="8796528" y="1828800"/>
            <a:ext cx="-1170432" cy="566928"/>
          </a:xfrm>
          <a:prstGeom prst="line">
            <a:avLst/>
          </a:prstGeom>
          <a:noFill/>
          <a:ln w="19050">
            <a:solidFill>
              <a:srgbClr val="C79A2D"/>
            </a:solidFill>
            <a:prstDash val="solid"/>
            <a:headEnd type="none"/>
            <a:tailEnd type="triangle"/>
          </a:ln>
        </p:spPr>
      </p:sp>
      <p:sp>
        <p:nvSpPr>
          <p:cNvPr id="10" name="Shape 8"/>
          <p:cNvSpPr/>
          <p:nvPr/>
        </p:nvSpPr>
        <p:spPr>
          <a:xfrm>
            <a:off x="3959352" y="4507992"/>
            <a:ext cx="1014984" cy="-502920"/>
          </a:xfrm>
          <a:prstGeom prst="line">
            <a:avLst/>
          </a:prstGeom>
          <a:noFill/>
          <a:ln w="19050">
            <a:solidFill>
              <a:srgbClr val="C79A2D"/>
            </a:solidFill>
            <a:prstDash val="solid"/>
            <a:headEnd type="none"/>
            <a:tailEnd type="triangle"/>
          </a:ln>
        </p:spPr>
      </p:sp>
      <p:sp>
        <p:nvSpPr>
          <p:cNvPr id="11" name="Shape 9"/>
          <p:cNvSpPr/>
          <p:nvPr/>
        </p:nvSpPr>
        <p:spPr>
          <a:xfrm>
            <a:off x="7644384" y="4507992"/>
            <a:ext cx="-1042416" cy="-502920"/>
          </a:xfrm>
          <a:prstGeom prst="line">
            <a:avLst/>
          </a:prstGeom>
          <a:noFill/>
          <a:ln w="19050">
            <a:solidFill>
              <a:srgbClr val="C79A2D"/>
            </a:solidFill>
            <a:prstDash val="solid"/>
            <a:headEnd type="none"/>
            <a:tailEnd type="triangle"/>
          </a:ln>
        </p:spPr>
      </p:sp>
      <p:sp>
        <p:nvSpPr>
          <p:cNvPr id="12" name="Text 10"/>
          <p:cNvSpPr/>
          <p:nvPr/>
        </p:nvSpPr>
        <p:spPr>
          <a:xfrm>
            <a:off x="1417320" y="1353312"/>
            <a:ext cx="2011680" cy="914400"/>
          </a:xfrm>
          <a:prstGeom prst="roundRect">
            <a:avLst>
              <a:gd name="adj" fmla="val 12000"/>
            </a:avLst>
          </a:prstGeom>
          <a:solidFill>
            <a:srgbClr val="EAF4FF"/>
          </a:solidFill>
          <a:ln/>
        </p:spPr>
        <p:txBody>
          <a:bodyPr wrap="square" lIns="1016" tIns="1016" rIns="1016" bIns="1016" rtlCol="0" anchor="ctr">
            <a:normAutofit/>
          </a:bodyPr>
          <a:lstStyle/>
          <a:p>
            <a:pPr algn="ctr" indent="0" marL="0">
              <a:buNone/>
            </a:pPr>
            <a:r>
              <a:rPr lang="en-US" sz="1900" b="1" dirty="0">
                <a:solidFill>
                  <a:srgbClr val="14345A"/>
                </a:solidFill>
                <a:latin typeface="NanumBarunGothic" pitchFamily="34" charset="0"/>
                <a:ea typeface="NanumBarunGothic" pitchFamily="34" charset="-122"/>
                <a:cs typeface="NanumBarunGothic" pitchFamily="34" charset="-120"/>
              </a:rPr>
              <a:t>콘텐츠</a:t>
            </a:r>
            <a:endParaRPr lang="en-US" sz="1900" dirty="0"/>
          </a:p>
          <a:p>
            <a:pPr algn="ctr" indent="0" marL="0">
              <a:buNone/>
            </a:pPr>
            <a:r>
              <a:rPr lang="en-US" sz="1900" b="1" dirty="0">
                <a:solidFill>
                  <a:srgbClr val="14345A"/>
                </a:solidFill>
                <a:latin typeface="NanumBarunGothic" pitchFamily="34" charset="0"/>
                <a:ea typeface="NanumBarunGothic" pitchFamily="34" charset="-122"/>
                <a:cs typeface="NanumBarunGothic" pitchFamily="34" charset="-120"/>
              </a:rPr>
              <a:t>Content</a:t>
            </a:r>
            <a:endParaRPr lang="en-US" sz="1900" dirty="0"/>
          </a:p>
        </p:txBody>
      </p:sp>
      <p:sp>
        <p:nvSpPr>
          <p:cNvPr id="13" name="Text 11"/>
          <p:cNvSpPr/>
          <p:nvPr/>
        </p:nvSpPr>
        <p:spPr>
          <a:xfrm>
            <a:off x="8759952" y="1353312"/>
            <a:ext cx="2011680" cy="914400"/>
          </a:xfrm>
          <a:prstGeom prst="roundRect">
            <a:avLst>
              <a:gd name="adj" fmla="val 12000"/>
            </a:avLst>
          </a:prstGeom>
          <a:solidFill>
            <a:srgbClr val="EAF4FF"/>
          </a:solidFill>
          <a:ln/>
        </p:spPr>
        <p:txBody>
          <a:bodyPr wrap="square" lIns="1016" tIns="1016" rIns="1016" bIns="1016" rtlCol="0" anchor="ctr">
            <a:normAutofit/>
          </a:bodyPr>
          <a:lstStyle/>
          <a:p>
            <a:pPr algn="ctr" indent="0" marL="0">
              <a:buNone/>
            </a:pPr>
            <a:r>
              <a:rPr lang="en-US" sz="1700" b="1" dirty="0">
                <a:solidFill>
                  <a:srgbClr val="14345A"/>
                </a:solidFill>
                <a:latin typeface="NanumBarunGothic" pitchFamily="34" charset="0"/>
                <a:ea typeface="NanumBarunGothic" pitchFamily="34" charset="-122"/>
                <a:cs typeface="NanumBarunGothic" pitchFamily="34" charset="-120"/>
              </a:rPr>
              <a:t>홍보 채널</a:t>
            </a:r>
            <a:endParaRPr lang="en-US" sz="1700" dirty="0"/>
          </a:p>
          <a:p>
            <a:pPr algn="ctr" indent="0" marL="0">
              <a:buNone/>
            </a:pPr>
            <a:r>
              <a:rPr lang="en-US" sz="1700" b="1" dirty="0">
                <a:solidFill>
                  <a:srgbClr val="14345A"/>
                </a:solidFill>
                <a:latin typeface="NanumBarunGothic" pitchFamily="34" charset="0"/>
                <a:ea typeface="NanumBarunGothic" pitchFamily="34" charset="-122"/>
                <a:cs typeface="NanumBarunGothic" pitchFamily="34" charset="-120"/>
              </a:rPr>
              <a:t>SNS·Blog·Shorts</a:t>
            </a:r>
            <a:endParaRPr lang="en-US" sz="1700" dirty="0"/>
          </a:p>
        </p:txBody>
      </p:sp>
      <p:sp>
        <p:nvSpPr>
          <p:cNvPr id="14" name="Text 12"/>
          <p:cNvSpPr/>
          <p:nvPr/>
        </p:nvSpPr>
        <p:spPr>
          <a:xfrm>
            <a:off x="4315968" y="2121408"/>
            <a:ext cx="3566160" cy="914400"/>
          </a:xfrm>
          <a:prstGeom prst="roundRect">
            <a:avLst>
              <a:gd name="adj" fmla="val 12000"/>
            </a:avLst>
          </a:prstGeom>
          <a:solidFill>
            <a:srgbClr val="FFFFFF"/>
          </a:solidFill>
          <a:ln/>
        </p:spPr>
        <p:txBody>
          <a:bodyPr wrap="square" lIns="1016" tIns="1016" rIns="1016" bIns="1016" rtlCol="0" anchor="ctr">
            <a:normAutofit/>
          </a:bodyPr>
          <a:lstStyle/>
          <a:p>
            <a:pPr algn="ctr" indent="0" marL="0">
              <a:buNone/>
            </a:pPr>
            <a:r>
              <a:rPr lang="en-US" sz="1800" b="1" dirty="0">
                <a:solidFill>
                  <a:srgbClr val="14345A"/>
                </a:solidFill>
                <a:latin typeface="NanumBarunGothic" pitchFamily="34" charset="0"/>
                <a:ea typeface="NanumBarunGothic" pitchFamily="34" charset="-122"/>
                <a:cs typeface="NanumBarunGothic" pitchFamily="34" charset="-120"/>
              </a:rPr>
              <a:t>홈페이지 / 랜딩페이지</a:t>
            </a:r>
            <a:endParaRPr lang="en-US" sz="1800" dirty="0"/>
          </a:p>
          <a:p>
            <a:pPr algn="ctr" indent="0" marL="0">
              <a:buNone/>
            </a:pPr>
            <a:r>
              <a:rPr lang="en-US" sz="1800" b="1" dirty="0">
                <a:solidFill>
                  <a:srgbClr val="14345A"/>
                </a:solidFill>
                <a:latin typeface="NanumBarunGothic" pitchFamily="34" charset="0"/>
                <a:ea typeface="NanumBarunGothic" pitchFamily="34" charset="-122"/>
                <a:cs typeface="NanumBarunGothic" pitchFamily="34" charset="-120"/>
              </a:rPr>
              <a:t>Website · Landing Page</a:t>
            </a:r>
            <a:endParaRPr lang="en-US" sz="1800" dirty="0"/>
          </a:p>
        </p:txBody>
      </p:sp>
      <p:sp>
        <p:nvSpPr>
          <p:cNvPr id="15" name="Text 13"/>
          <p:cNvSpPr/>
          <p:nvPr/>
        </p:nvSpPr>
        <p:spPr>
          <a:xfrm>
            <a:off x="2578608" y="4270248"/>
            <a:ext cx="2377440" cy="868680"/>
          </a:xfrm>
          <a:prstGeom prst="roundRect">
            <a:avLst>
              <a:gd name="adj" fmla="val 12632"/>
            </a:avLst>
          </a:prstGeom>
          <a:solidFill>
            <a:srgbClr val="FFF7E6"/>
          </a:solidFill>
          <a:ln/>
        </p:spPr>
        <p:txBody>
          <a:bodyPr wrap="square" lIns="1016" tIns="1016" rIns="1016" bIns="1016" rtlCol="0" anchor="ctr">
            <a:normAutofit/>
          </a:bodyPr>
          <a:lstStyle/>
          <a:p>
            <a:pPr algn="ctr" indent="0" marL="0">
              <a:buNone/>
            </a:pPr>
            <a:r>
              <a:rPr lang="en-US" sz="1800" b="1" dirty="0">
                <a:solidFill>
                  <a:srgbClr val="C79A2D"/>
                </a:solidFill>
                <a:latin typeface="NanumBarunGothic" pitchFamily="34" charset="0"/>
                <a:ea typeface="NanumBarunGothic" pitchFamily="34" charset="-122"/>
                <a:cs typeface="NanumBarunGothic" pitchFamily="34" charset="-120"/>
              </a:rPr>
              <a:t>예약·문의</a:t>
            </a:r>
            <a:endParaRPr lang="en-US" sz="1800" dirty="0"/>
          </a:p>
          <a:p>
            <a:pPr algn="ctr" indent="0" marL="0">
              <a:buNone/>
            </a:pPr>
            <a:r>
              <a:rPr lang="en-US" sz="1800" b="1" dirty="0">
                <a:solidFill>
                  <a:srgbClr val="C79A2D"/>
                </a:solidFill>
                <a:latin typeface="NanumBarunGothic" pitchFamily="34" charset="0"/>
                <a:ea typeface="NanumBarunGothic" pitchFamily="34" charset="-122"/>
                <a:cs typeface="NanumBarunGothic" pitchFamily="34" charset="-120"/>
              </a:rPr>
              <a:t>Booking · Inquiry</a:t>
            </a:r>
            <a:endParaRPr lang="en-US" sz="1800" dirty="0"/>
          </a:p>
        </p:txBody>
      </p:sp>
      <p:sp>
        <p:nvSpPr>
          <p:cNvPr id="16" name="Text 14"/>
          <p:cNvSpPr/>
          <p:nvPr/>
        </p:nvSpPr>
        <p:spPr>
          <a:xfrm>
            <a:off x="7242048" y="4270248"/>
            <a:ext cx="2377440" cy="868680"/>
          </a:xfrm>
          <a:prstGeom prst="roundRect">
            <a:avLst>
              <a:gd name="adj" fmla="val 12632"/>
            </a:avLst>
          </a:prstGeom>
          <a:solidFill>
            <a:srgbClr val="EEF8F3"/>
          </a:solidFill>
          <a:ln/>
        </p:spPr>
        <p:txBody>
          <a:bodyPr wrap="square" lIns="1016" tIns="1016" rIns="1016" bIns="1016" rtlCol="0" anchor="ctr">
            <a:normAutofit/>
          </a:bodyPr>
          <a:lstStyle/>
          <a:p>
            <a:pPr algn="ctr" indent="0" marL="0">
              <a:buNone/>
            </a:pPr>
            <a:r>
              <a:rPr lang="en-US" sz="1800" b="1" dirty="0">
                <a:solidFill>
                  <a:srgbClr val="2D7D6E"/>
                </a:solidFill>
                <a:latin typeface="NanumBarunGothic" pitchFamily="34" charset="0"/>
                <a:ea typeface="NanumBarunGothic" pitchFamily="34" charset="-122"/>
                <a:cs typeface="NanumBarunGothic" pitchFamily="34" charset="-120"/>
              </a:rPr>
              <a:t>판매·결제</a:t>
            </a:r>
            <a:endParaRPr lang="en-US" sz="1800" dirty="0"/>
          </a:p>
          <a:p>
            <a:pPr algn="ctr" indent="0" marL="0">
              <a:buNone/>
            </a:pPr>
            <a:r>
              <a:rPr lang="en-US" sz="1800" b="1" dirty="0">
                <a:solidFill>
                  <a:srgbClr val="2D7D6E"/>
                </a:solidFill>
                <a:latin typeface="NanumBarunGothic" pitchFamily="34" charset="0"/>
                <a:ea typeface="NanumBarunGothic" pitchFamily="34" charset="-122"/>
                <a:cs typeface="NanumBarunGothic" pitchFamily="34" charset="-120"/>
              </a:rPr>
              <a:t>Sales · Payment</a:t>
            </a:r>
            <a:endParaRPr lang="en-US" sz="1800" dirty="0"/>
          </a:p>
        </p:txBody>
      </p:sp>
      <p:sp>
        <p:nvSpPr>
          <p:cNvPr id="17" name="Text 15"/>
          <p:cNvSpPr/>
          <p:nvPr/>
        </p:nvSpPr>
        <p:spPr>
          <a:xfrm>
            <a:off x="3877056" y="3310128"/>
            <a:ext cx="4434840" cy="713232"/>
          </a:xfrm>
          <a:prstGeom prst="roundRect">
            <a:avLst>
              <a:gd name="adj" fmla="val 15385"/>
            </a:avLst>
          </a:prstGeom>
          <a:solidFill>
            <a:srgbClr val="F7FBFF"/>
          </a:solidFill>
          <a:ln/>
        </p:spPr>
        <p:txBody>
          <a:bodyPr wrap="square" lIns="1016" tIns="1016" rIns="1016" bIns="1016" rtlCol="0" anchor="ctr">
            <a:normAutofit/>
          </a:bodyPr>
          <a:lstStyle/>
          <a:p>
            <a:pPr algn="ctr" indent="0" marL="0">
              <a:buNone/>
            </a:pPr>
            <a:r>
              <a:rPr lang="en-US" sz="1700" b="1" dirty="0">
                <a:solidFill>
                  <a:srgbClr val="1A2633"/>
                </a:solidFill>
                <a:latin typeface="NanumBarunGothic" pitchFamily="34" charset="0"/>
                <a:ea typeface="NanumBarunGothic" pitchFamily="34" charset="-122"/>
                <a:cs typeface="NanumBarunGothic" pitchFamily="34" charset="-120"/>
              </a:rPr>
              <a:t>고객 흐름을 한 번에 설계</a:t>
            </a:r>
            <a:endParaRPr lang="en-US" sz="1700" dirty="0"/>
          </a:p>
          <a:p>
            <a:pPr algn="ctr" indent="0" marL="0">
              <a:buNone/>
            </a:pPr>
            <a:r>
              <a:rPr lang="en-US" sz="1700" b="1" dirty="0">
                <a:solidFill>
                  <a:srgbClr val="1A2633"/>
                </a:solidFill>
                <a:latin typeface="NanumBarunGothic" pitchFamily="34" charset="0"/>
                <a:ea typeface="NanumBarunGothic" pitchFamily="34" charset="-122"/>
                <a:cs typeface="NanumBarunGothic" pitchFamily="34" charset="-120"/>
              </a:rPr>
              <a:t>알림 → 관심 → 문의 → 예약 → 후기</a:t>
            </a:r>
            <a:endParaRPr lang="en-US" sz="1700" dirty="0"/>
          </a:p>
        </p:txBody>
      </p:sp>
      <p:sp>
        <p:nvSpPr>
          <p:cNvPr id="18" name="Text 16"/>
          <p:cNvSpPr/>
          <p:nvPr/>
        </p:nvSpPr>
        <p:spPr>
          <a:xfrm>
            <a:off x="502920" y="5916168"/>
            <a:ext cx="11201400" cy="676656"/>
          </a:xfrm>
          <a:prstGeom prst="roundRect">
            <a:avLst>
              <a:gd name="adj" fmla="val 16216"/>
            </a:avLst>
          </a:prstGeom>
          <a:solidFill>
            <a:srgbClr val="FFF7E6"/>
          </a:solidFill>
          <a:ln w="12700">
            <a:solidFill>
              <a:srgbClr val="E7C97A"/>
            </a:solidFill>
          </a:ln>
        </p:spPr>
        <p:txBody>
          <a:bodyPr wrap="square" lIns="1524" tIns="1524" rIns="1524" bIns="1524" rtlCol="0" anchor="ctr">
            <a:normAutofit/>
          </a:bodyPr>
          <a:lstStyle/>
          <a:p>
            <a:pPr indent="0" marL="0">
              <a:buNone/>
            </a:pPr>
            <a:r>
              <a:rPr lang="en-US" sz="1350" dirty="0">
                <a:solidFill>
                  <a:srgbClr val="1A2633"/>
                </a:solidFill>
                <a:latin typeface="NanumBarunGothic" pitchFamily="34" charset="0"/>
                <a:ea typeface="NanumBarunGothic" pitchFamily="34" charset="-122"/>
                <a:cs typeface="NanumBarunGothic" pitchFamily="34" charset="-120"/>
              </a:rPr>
              <a:t>온라인 플랫폼은 예쁜 홈페이지 하나가 아니라, 고객이 발견하고 문의하고 예약하고 후기까지 남기는 흐름을 만드는 것입니다.</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4345A"/>
          </a:solidFill>
          <a:ln w="12700">
            <a:solidFill>
              <a:srgbClr val="14345A">
                <a:alpha val="0"/>
              </a:srgbClr>
            </a:solidFill>
            <a:prstDash val="solid"/>
          </a:ln>
        </p:spPr>
      </p:sp>
      <p:sp>
        <p:nvSpPr>
          <p:cNvPr id="3" name="Shape 1"/>
          <p:cNvSpPr/>
          <p:nvPr/>
        </p:nvSpPr>
        <p:spPr>
          <a:xfrm>
            <a:off x="0" y="128016"/>
            <a:ext cx="146304" cy="6729984"/>
          </a:xfrm>
          <a:prstGeom prst="rect">
            <a:avLst/>
          </a:prstGeom>
          <a:solidFill>
            <a:srgbClr val="EAF4FF"/>
          </a:solidFill>
          <a:ln w="12700">
            <a:solidFill>
              <a:srgbClr val="EAF4FF">
                <a:alpha val="0"/>
              </a:srgbClr>
            </a:solidFill>
            <a:prstDash val="solid"/>
          </a:ln>
        </p:spPr>
      </p:sp>
      <p:sp>
        <p:nvSpPr>
          <p:cNvPr id="4" name="Text 2"/>
          <p:cNvSpPr/>
          <p:nvPr/>
        </p:nvSpPr>
        <p:spPr>
          <a:xfrm>
            <a:off x="11320272" y="320040"/>
            <a:ext cx="384048" cy="228600"/>
          </a:xfrm>
          <a:prstGeom prst="rect">
            <a:avLst/>
          </a:prstGeom>
          <a:noFill/>
          <a:ln/>
        </p:spPr>
        <p:txBody>
          <a:bodyPr wrap="square" lIns="0" tIns="0" rIns="0" bIns="0" rtlCol="0" anchor="ctr">
            <a:normAutofit/>
          </a:bodyPr>
          <a:lstStyle/>
          <a:p>
            <a:pPr algn="r" indent="0" marL="0">
              <a:buNone/>
            </a:pPr>
            <a:r>
              <a:rPr lang="en-US" sz="1050" dirty="0">
                <a:solidFill>
                  <a:srgbClr val="5D6B7A"/>
                </a:solidFill>
                <a:latin typeface="NanumBarunGothic" pitchFamily="34" charset="0"/>
                <a:ea typeface="NanumBarunGothic" pitchFamily="34" charset="-122"/>
                <a:cs typeface="NanumBarunGothic" pitchFamily="34" charset="-120"/>
              </a:rPr>
              <a:t>06</a:t>
            </a:r>
            <a:endParaRPr lang="en-US" sz="1050" dirty="0"/>
          </a:p>
        </p:txBody>
      </p:sp>
      <p:sp>
        <p:nvSpPr>
          <p:cNvPr id="5" name="Shape 3"/>
          <p:cNvSpPr/>
          <p:nvPr/>
        </p:nvSpPr>
        <p:spPr>
          <a:xfrm>
            <a:off x="11759184" y="438912"/>
            <a:ext cx="256032" cy="0"/>
          </a:xfrm>
          <a:prstGeom prst="line">
            <a:avLst/>
          </a:prstGeom>
          <a:noFill/>
          <a:ln w="25400">
            <a:solidFill>
              <a:srgbClr val="C79A2D"/>
            </a:solidFill>
            <a:prstDash val="solid"/>
          </a:ln>
        </p:spPr>
      </p:sp>
      <p:sp>
        <p:nvSpPr>
          <p:cNvPr id="6" name="Text 4"/>
          <p:cNvSpPr/>
          <p:nvPr/>
        </p:nvSpPr>
        <p:spPr>
          <a:xfrm>
            <a:off x="502920" y="347472"/>
            <a:ext cx="9738360" cy="475488"/>
          </a:xfrm>
          <a:prstGeom prst="rect">
            <a:avLst/>
          </a:prstGeom>
          <a:noFill/>
          <a:ln/>
        </p:spPr>
        <p:txBody>
          <a:bodyPr wrap="square" lIns="0" tIns="0" rIns="0" bIns="0" rtlCol="0" anchor="ctr">
            <a:normAutofit/>
          </a:bodyPr>
          <a:lstStyle/>
          <a:p>
            <a:pPr algn="l" indent="0" marL="0">
              <a:buNone/>
            </a:pPr>
            <a:r>
              <a:rPr lang="en-US" sz="2800" b="1" dirty="0">
                <a:solidFill>
                  <a:srgbClr val="14345A"/>
                </a:solidFill>
                <a:latin typeface="NanumBarunGothic" pitchFamily="34" charset="0"/>
                <a:ea typeface="NanumBarunGothic" pitchFamily="34" charset="-122"/>
                <a:cs typeface="NanumBarunGothic" pitchFamily="34" charset="-120"/>
              </a:rPr>
              <a:t>3단계: 협력사 네트워크 구축</a:t>
            </a:r>
            <a:endParaRPr lang="en-US" sz="2800" dirty="0"/>
          </a:p>
        </p:txBody>
      </p:sp>
      <p:sp>
        <p:nvSpPr>
          <p:cNvPr id="7" name="Text 5"/>
          <p:cNvSpPr/>
          <p:nvPr/>
        </p:nvSpPr>
        <p:spPr>
          <a:xfrm>
            <a:off x="530352" y="841248"/>
            <a:ext cx="9784080" cy="292608"/>
          </a:xfrm>
          <a:prstGeom prst="rect">
            <a:avLst/>
          </a:prstGeom>
          <a:noFill/>
          <a:ln/>
        </p:spPr>
        <p:txBody>
          <a:bodyPr wrap="square" lIns="0" tIns="0" rIns="0" bIns="0" rtlCol="0" anchor="ctr">
            <a:normAutofit/>
          </a:bodyPr>
          <a:lstStyle/>
          <a:p>
            <a:pPr algn="l" indent="0" marL="0">
              <a:buNone/>
            </a:pPr>
            <a:r>
              <a:rPr lang="en-US" sz="1350" dirty="0">
                <a:solidFill>
                  <a:srgbClr val="5D6B7A"/>
                </a:solidFill>
                <a:latin typeface="NanumBarunGothic" pitchFamily="34" charset="0"/>
                <a:ea typeface="NanumBarunGothic" pitchFamily="34" charset="-122"/>
                <a:cs typeface="NanumBarunGothic" pitchFamily="34" charset="-120"/>
              </a:rPr>
              <a:t>직거래 기반의 신뢰 가능한 파트너를 확보하기</a:t>
            </a:r>
            <a:endParaRPr lang="en-US" sz="1350" dirty="0"/>
          </a:p>
        </p:txBody>
      </p:sp>
      <p:sp>
        <p:nvSpPr>
          <p:cNvPr id="8" name="Shape 6"/>
          <p:cNvSpPr/>
          <p:nvPr/>
        </p:nvSpPr>
        <p:spPr>
          <a:xfrm>
            <a:off x="6089904" y="3200400"/>
            <a:ext cx="-3438144" cy="-1143000"/>
          </a:xfrm>
          <a:prstGeom prst="line">
            <a:avLst/>
          </a:prstGeom>
          <a:noFill/>
          <a:ln w="16510">
            <a:solidFill>
              <a:srgbClr val="C79A2D"/>
            </a:solidFill>
            <a:prstDash val="solid"/>
            <a:headEnd type="none"/>
            <a:tailEnd type="triangle"/>
          </a:ln>
        </p:spPr>
      </p:sp>
      <p:sp>
        <p:nvSpPr>
          <p:cNvPr id="9" name="Shape 7"/>
          <p:cNvSpPr/>
          <p:nvPr/>
        </p:nvSpPr>
        <p:spPr>
          <a:xfrm>
            <a:off x="6089904" y="3200400"/>
            <a:ext cx="219456" cy="-1143000"/>
          </a:xfrm>
          <a:prstGeom prst="line">
            <a:avLst/>
          </a:prstGeom>
          <a:noFill/>
          <a:ln w="16510">
            <a:solidFill>
              <a:srgbClr val="C79A2D"/>
            </a:solidFill>
            <a:prstDash val="solid"/>
            <a:headEnd type="none"/>
            <a:tailEnd type="triangle"/>
          </a:ln>
        </p:spPr>
      </p:sp>
      <p:sp>
        <p:nvSpPr>
          <p:cNvPr id="10" name="Shape 8"/>
          <p:cNvSpPr/>
          <p:nvPr/>
        </p:nvSpPr>
        <p:spPr>
          <a:xfrm>
            <a:off x="6089904" y="3200400"/>
            <a:ext cx="4014216" cy="-1143000"/>
          </a:xfrm>
          <a:prstGeom prst="line">
            <a:avLst/>
          </a:prstGeom>
          <a:noFill/>
          <a:ln w="16510">
            <a:solidFill>
              <a:srgbClr val="C79A2D"/>
            </a:solidFill>
            <a:prstDash val="solid"/>
            <a:headEnd type="none"/>
            <a:tailEnd type="triangle"/>
          </a:ln>
        </p:spPr>
      </p:sp>
      <p:sp>
        <p:nvSpPr>
          <p:cNvPr id="11" name="Shape 9"/>
          <p:cNvSpPr/>
          <p:nvPr/>
        </p:nvSpPr>
        <p:spPr>
          <a:xfrm>
            <a:off x="6089904" y="3200400"/>
            <a:ext cx="-2889504" cy="1965960"/>
          </a:xfrm>
          <a:prstGeom prst="line">
            <a:avLst/>
          </a:prstGeom>
          <a:noFill/>
          <a:ln w="16510">
            <a:solidFill>
              <a:srgbClr val="C79A2D"/>
            </a:solidFill>
            <a:prstDash val="solid"/>
            <a:headEnd type="none"/>
            <a:tailEnd type="triangle"/>
          </a:ln>
        </p:spPr>
      </p:sp>
      <p:sp>
        <p:nvSpPr>
          <p:cNvPr id="12" name="Shape 10"/>
          <p:cNvSpPr/>
          <p:nvPr/>
        </p:nvSpPr>
        <p:spPr>
          <a:xfrm>
            <a:off x="6089904" y="3200400"/>
            <a:ext cx="3877056" cy="1965960"/>
          </a:xfrm>
          <a:prstGeom prst="line">
            <a:avLst/>
          </a:prstGeom>
          <a:noFill/>
          <a:ln w="16510">
            <a:solidFill>
              <a:srgbClr val="C79A2D"/>
            </a:solidFill>
            <a:prstDash val="solid"/>
            <a:headEnd type="none"/>
            <a:tailEnd type="triangle"/>
          </a:ln>
        </p:spPr>
      </p:sp>
      <p:sp>
        <p:nvSpPr>
          <p:cNvPr id="13" name="Text 11"/>
          <p:cNvSpPr/>
          <p:nvPr/>
        </p:nvSpPr>
        <p:spPr>
          <a:xfrm>
            <a:off x="4956048" y="2697480"/>
            <a:ext cx="2286000" cy="1005840"/>
          </a:xfrm>
          <a:prstGeom prst="roundRect">
            <a:avLst>
              <a:gd name="adj" fmla="val 10909"/>
            </a:avLst>
          </a:prstGeom>
          <a:solidFill>
            <a:srgbClr val="14345A"/>
          </a:solidFill>
          <a:ln/>
        </p:spPr>
        <p:txBody>
          <a:bodyPr wrap="square" lIns="1016" tIns="1016" rIns="1016" bIns="1016" rtlCol="0" anchor="ctr">
            <a:normAutofit/>
          </a:bodyPr>
          <a:lstStyle/>
          <a:p>
            <a:pPr algn="ctr" indent="0" marL="0">
              <a:buNone/>
            </a:pPr>
            <a:r>
              <a:rPr lang="en-US" sz="2100" b="1" dirty="0">
                <a:solidFill>
                  <a:srgbClr val="FFFFFF"/>
                </a:solidFill>
                <a:latin typeface="NanumBarunGothic" pitchFamily="34" charset="0"/>
                <a:ea typeface="NanumBarunGothic" pitchFamily="34" charset="-122"/>
                <a:cs typeface="NanumBarunGothic" pitchFamily="34" charset="-120"/>
              </a:rPr>
              <a:t>신뢰 가능한</a:t>
            </a:r>
            <a:endParaRPr lang="en-US" sz="2100" dirty="0"/>
          </a:p>
          <a:p>
            <a:pPr algn="ctr" indent="0" marL="0">
              <a:buNone/>
            </a:pPr>
            <a:r>
              <a:rPr lang="en-US" sz="2100" b="1" dirty="0">
                <a:solidFill>
                  <a:srgbClr val="FFFFFF"/>
                </a:solidFill>
                <a:latin typeface="NanumBarunGothic" pitchFamily="34" charset="0"/>
                <a:ea typeface="NanumBarunGothic" pitchFamily="34" charset="-122"/>
                <a:cs typeface="NanumBarunGothic" pitchFamily="34" charset="-120"/>
              </a:rPr>
              <a:t>파트너 구조</a:t>
            </a:r>
            <a:endParaRPr lang="en-US" sz="2100" dirty="0"/>
          </a:p>
        </p:txBody>
      </p:sp>
      <p:sp>
        <p:nvSpPr>
          <p:cNvPr id="14" name="Text 12"/>
          <p:cNvSpPr/>
          <p:nvPr/>
        </p:nvSpPr>
        <p:spPr>
          <a:xfrm>
            <a:off x="1371600" y="1325880"/>
            <a:ext cx="192024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600" b="1" dirty="0">
                <a:solidFill>
                  <a:srgbClr val="14345A"/>
                </a:solidFill>
                <a:latin typeface="NanumBarunGothic" pitchFamily="34" charset="0"/>
                <a:ea typeface="NanumBarunGothic" pitchFamily="34" charset="-122"/>
                <a:cs typeface="NanumBarunGothic" pitchFamily="34" charset="-120"/>
              </a:rPr>
              <a:t>숙박</a:t>
            </a:r>
            <a:endParaRPr lang="en-US" sz="1600" dirty="0"/>
          </a:p>
          <a:p>
            <a:pPr algn="ctr" indent="0" marL="0">
              <a:buNone/>
            </a:pPr>
            <a:r>
              <a:rPr lang="en-US" sz="1600" b="1" dirty="0">
                <a:solidFill>
                  <a:srgbClr val="14345A"/>
                </a:solidFill>
                <a:latin typeface="NanumBarunGothic" pitchFamily="34" charset="0"/>
                <a:ea typeface="NanumBarunGothic" pitchFamily="34" charset="-122"/>
                <a:cs typeface="NanumBarunGothic" pitchFamily="34" charset="-120"/>
              </a:rPr>
              <a:t>Accommodation</a:t>
            </a:r>
            <a:endParaRPr lang="en-US" sz="1600" dirty="0"/>
          </a:p>
        </p:txBody>
      </p:sp>
      <p:sp>
        <p:nvSpPr>
          <p:cNvPr id="15" name="Text 13"/>
          <p:cNvSpPr/>
          <p:nvPr/>
        </p:nvSpPr>
        <p:spPr>
          <a:xfrm>
            <a:off x="5120640" y="1325880"/>
            <a:ext cx="192024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600" b="1" dirty="0">
                <a:solidFill>
                  <a:srgbClr val="14345A"/>
                </a:solidFill>
                <a:latin typeface="NanumBarunGothic" pitchFamily="34" charset="0"/>
                <a:ea typeface="NanumBarunGothic" pitchFamily="34" charset="-122"/>
                <a:cs typeface="NanumBarunGothic" pitchFamily="34" charset="-120"/>
              </a:rPr>
              <a:t>교통</a:t>
            </a:r>
            <a:endParaRPr lang="en-US" sz="1600" dirty="0"/>
          </a:p>
          <a:p>
            <a:pPr algn="ctr" indent="0" marL="0">
              <a:buNone/>
            </a:pPr>
            <a:r>
              <a:rPr lang="en-US" sz="1600" b="1" dirty="0">
                <a:solidFill>
                  <a:srgbClr val="14345A"/>
                </a:solidFill>
                <a:latin typeface="NanumBarunGothic" pitchFamily="34" charset="0"/>
                <a:ea typeface="NanumBarunGothic" pitchFamily="34" charset="-122"/>
                <a:cs typeface="NanumBarunGothic" pitchFamily="34" charset="-120"/>
              </a:rPr>
              <a:t>Transport</a:t>
            </a:r>
            <a:endParaRPr lang="en-US" sz="1600" dirty="0"/>
          </a:p>
        </p:txBody>
      </p:sp>
      <p:sp>
        <p:nvSpPr>
          <p:cNvPr id="16" name="Text 14"/>
          <p:cNvSpPr/>
          <p:nvPr/>
        </p:nvSpPr>
        <p:spPr>
          <a:xfrm>
            <a:off x="8915400" y="1325880"/>
            <a:ext cx="192024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600" b="1" dirty="0">
                <a:solidFill>
                  <a:srgbClr val="14345A"/>
                </a:solidFill>
                <a:latin typeface="NanumBarunGothic" pitchFamily="34" charset="0"/>
                <a:ea typeface="NanumBarunGothic" pitchFamily="34" charset="-122"/>
                <a:cs typeface="NanumBarunGothic" pitchFamily="34" charset="-120"/>
              </a:rPr>
              <a:t>가이드</a:t>
            </a:r>
            <a:endParaRPr lang="en-US" sz="1600" dirty="0"/>
          </a:p>
          <a:p>
            <a:pPr algn="ctr" indent="0" marL="0">
              <a:buNone/>
            </a:pPr>
            <a:r>
              <a:rPr lang="en-US" sz="1600" b="1" dirty="0">
                <a:solidFill>
                  <a:srgbClr val="14345A"/>
                </a:solidFill>
                <a:latin typeface="NanumBarunGothic" pitchFamily="34" charset="0"/>
                <a:ea typeface="NanumBarunGothic" pitchFamily="34" charset="-122"/>
                <a:cs typeface="NanumBarunGothic" pitchFamily="34" charset="-120"/>
              </a:rPr>
              <a:t>Guide</a:t>
            </a:r>
            <a:endParaRPr lang="en-US" sz="1600" dirty="0"/>
          </a:p>
        </p:txBody>
      </p:sp>
      <p:sp>
        <p:nvSpPr>
          <p:cNvPr id="17" name="Text 15"/>
          <p:cNvSpPr/>
          <p:nvPr/>
        </p:nvSpPr>
        <p:spPr>
          <a:xfrm>
            <a:off x="1700784" y="4480560"/>
            <a:ext cx="214884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550" b="1" dirty="0">
                <a:solidFill>
                  <a:srgbClr val="2D7D6E"/>
                </a:solidFill>
                <a:latin typeface="NanumBarunGothic" pitchFamily="34" charset="0"/>
                <a:ea typeface="NanumBarunGothic" pitchFamily="34" charset="-122"/>
                <a:cs typeface="NanumBarunGothic" pitchFamily="34" charset="-120"/>
              </a:rPr>
              <a:t>로컬 체험</a:t>
            </a:r>
            <a:endParaRPr lang="en-US" sz="1550" dirty="0"/>
          </a:p>
          <a:p>
            <a:pPr algn="ctr" indent="0" marL="0">
              <a:buNone/>
            </a:pPr>
            <a:r>
              <a:rPr lang="en-US" sz="1550" b="1" dirty="0">
                <a:solidFill>
                  <a:srgbClr val="2D7D6E"/>
                </a:solidFill>
                <a:latin typeface="NanumBarunGothic" pitchFamily="34" charset="0"/>
                <a:ea typeface="NanumBarunGothic" pitchFamily="34" charset="-122"/>
                <a:cs typeface="NanumBarunGothic" pitchFamily="34" charset="-120"/>
              </a:rPr>
              <a:t>Local Experience</a:t>
            </a:r>
            <a:endParaRPr lang="en-US" sz="1550" dirty="0"/>
          </a:p>
        </p:txBody>
      </p:sp>
      <p:sp>
        <p:nvSpPr>
          <p:cNvPr id="18" name="Text 16"/>
          <p:cNvSpPr/>
          <p:nvPr/>
        </p:nvSpPr>
        <p:spPr>
          <a:xfrm>
            <a:off x="8439912" y="4480560"/>
            <a:ext cx="214884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550" b="1" dirty="0">
                <a:solidFill>
                  <a:srgbClr val="2D7D6E"/>
                </a:solidFill>
                <a:latin typeface="NanumBarunGothic" pitchFamily="34" charset="0"/>
                <a:ea typeface="NanumBarunGothic" pitchFamily="34" charset="-122"/>
                <a:cs typeface="NanumBarunGothic" pitchFamily="34" charset="-120"/>
              </a:rPr>
              <a:t>식음·상점</a:t>
            </a:r>
            <a:endParaRPr lang="en-US" sz="1550" dirty="0"/>
          </a:p>
          <a:p>
            <a:pPr algn="ctr" indent="0" marL="0">
              <a:buNone/>
            </a:pPr>
            <a:r>
              <a:rPr lang="en-US" sz="1550" b="1" dirty="0">
                <a:solidFill>
                  <a:srgbClr val="2D7D6E"/>
                </a:solidFill>
                <a:latin typeface="NanumBarunGothic" pitchFamily="34" charset="0"/>
                <a:ea typeface="NanumBarunGothic" pitchFamily="34" charset="-122"/>
                <a:cs typeface="NanumBarunGothic" pitchFamily="34" charset="-120"/>
              </a:rPr>
              <a:t>F&amp;B · Retail</a:t>
            </a:r>
            <a:endParaRPr lang="en-US" sz="1550" dirty="0"/>
          </a:p>
        </p:txBody>
      </p:sp>
      <p:sp>
        <p:nvSpPr>
          <p:cNvPr id="19" name="Text 17"/>
          <p:cNvSpPr/>
          <p:nvPr/>
        </p:nvSpPr>
        <p:spPr>
          <a:xfrm>
            <a:off x="2834640" y="5394960"/>
            <a:ext cx="6720840" cy="310896"/>
          </a:xfrm>
          <a:prstGeom prst="rect">
            <a:avLst/>
          </a:prstGeom>
          <a:noFill/>
          <a:ln/>
        </p:spPr>
        <p:txBody>
          <a:bodyPr wrap="square" lIns="889" tIns="889" rIns="889" bIns="889" rtlCol="0" anchor="ctr">
            <a:normAutofit/>
          </a:bodyPr>
          <a:lstStyle/>
          <a:p>
            <a:pPr algn="ctr" indent="0" marL="0">
              <a:buNone/>
            </a:pPr>
            <a:r>
              <a:rPr lang="en-US" sz="1550" dirty="0">
                <a:solidFill>
                  <a:srgbClr val="5D6B7A"/>
                </a:solidFill>
                <a:latin typeface="NanumBarunGothic" pitchFamily="34" charset="0"/>
                <a:ea typeface="NanumBarunGothic" pitchFamily="34" charset="-122"/>
                <a:cs typeface="NanumBarunGothic" pitchFamily="34" charset="-120"/>
              </a:rPr>
              <a:t>계약 조건 · 응대 품질 · 안전 · 정산 방식까지 함께 확인</a:t>
            </a:r>
            <a:endParaRPr lang="en-US" sz="1550" dirty="0"/>
          </a:p>
        </p:txBody>
      </p:sp>
      <p:sp>
        <p:nvSpPr>
          <p:cNvPr id="20" name="Text 18"/>
          <p:cNvSpPr/>
          <p:nvPr/>
        </p:nvSpPr>
        <p:spPr>
          <a:xfrm>
            <a:off x="502920" y="5916168"/>
            <a:ext cx="11201400" cy="676656"/>
          </a:xfrm>
          <a:prstGeom prst="roundRect">
            <a:avLst>
              <a:gd name="adj" fmla="val 16216"/>
            </a:avLst>
          </a:prstGeom>
          <a:solidFill>
            <a:srgbClr val="FFF7E6"/>
          </a:solidFill>
          <a:ln w="12700">
            <a:solidFill>
              <a:srgbClr val="E7C97A"/>
            </a:solidFill>
          </a:ln>
        </p:spPr>
        <p:txBody>
          <a:bodyPr wrap="square" lIns="1524" tIns="1524" rIns="1524" bIns="1524" rtlCol="0" anchor="ctr">
            <a:normAutofit/>
          </a:bodyPr>
          <a:lstStyle/>
          <a:p>
            <a:pPr indent="0" marL="0">
              <a:buNone/>
            </a:pPr>
            <a:r>
              <a:rPr lang="en-US" sz="1350" dirty="0">
                <a:solidFill>
                  <a:srgbClr val="1A2633"/>
                </a:solidFill>
                <a:latin typeface="NanumBarunGothic" pitchFamily="34" charset="0"/>
                <a:ea typeface="NanumBarunGothic" pitchFamily="34" charset="-122"/>
                <a:cs typeface="NanumBarunGothic" pitchFamily="34" charset="-120"/>
              </a:rPr>
              <a:t>여행 상품은 혼자 만들 수 없습니다. 숙박, 교통, 가이드, 로컬 체험 등 신뢰할 수 있는 파트너가 있어야 안정적으로 운영됩니다.</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4345A"/>
          </a:solidFill>
          <a:ln w="12700">
            <a:solidFill>
              <a:srgbClr val="14345A">
                <a:alpha val="0"/>
              </a:srgbClr>
            </a:solidFill>
            <a:prstDash val="solid"/>
          </a:ln>
        </p:spPr>
      </p:sp>
      <p:sp>
        <p:nvSpPr>
          <p:cNvPr id="3" name="Shape 1"/>
          <p:cNvSpPr/>
          <p:nvPr/>
        </p:nvSpPr>
        <p:spPr>
          <a:xfrm>
            <a:off x="0" y="128016"/>
            <a:ext cx="146304" cy="6729984"/>
          </a:xfrm>
          <a:prstGeom prst="rect">
            <a:avLst/>
          </a:prstGeom>
          <a:solidFill>
            <a:srgbClr val="EAF4FF"/>
          </a:solidFill>
          <a:ln w="12700">
            <a:solidFill>
              <a:srgbClr val="EAF4FF">
                <a:alpha val="0"/>
              </a:srgbClr>
            </a:solidFill>
            <a:prstDash val="solid"/>
          </a:ln>
        </p:spPr>
      </p:sp>
      <p:sp>
        <p:nvSpPr>
          <p:cNvPr id="4" name="Text 2"/>
          <p:cNvSpPr/>
          <p:nvPr/>
        </p:nvSpPr>
        <p:spPr>
          <a:xfrm>
            <a:off x="11320272" y="320040"/>
            <a:ext cx="384048" cy="228600"/>
          </a:xfrm>
          <a:prstGeom prst="rect">
            <a:avLst/>
          </a:prstGeom>
          <a:noFill/>
          <a:ln/>
        </p:spPr>
        <p:txBody>
          <a:bodyPr wrap="square" lIns="0" tIns="0" rIns="0" bIns="0" rtlCol="0" anchor="ctr">
            <a:normAutofit/>
          </a:bodyPr>
          <a:lstStyle/>
          <a:p>
            <a:pPr algn="r" indent="0" marL="0">
              <a:buNone/>
            </a:pPr>
            <a:r>
              <a:rPr lang="en-US" sz="1050" dirty="0">
                <a:solidFill>
                  <a:srgbClr val="5D6B7A"/>
                </a:solidFill>
                <a:latin typeface="NanumBarunGothic" pitchFamily="34" charset="0"/>
                <a:ea typeface="NanumBarunGothic" pitchFamily="34" charset="-122"/>
                <a:cs typeface="NanumBarunGothic" pitchFamily="34" charset="-120"/>
              </a:rPr>
              <a:t>07</a:t>
            </a:r>
            <a:endParaRPr lang="en-US" sz="1050" dirty="0"/>
          </a:p>
        </p:txBody>
      </p:sp>
      <p:sp>
        <p:nvSpPr>
          <p:cNvPr id="5" name="Shape 3"/>
          <p:cNvSpPr/>
          <p:nvPr/>
        </p:nvSpPr>
        <p:spPr>
          <a:xfrm>
            <a:off x="11759184" y="438912"/>
            <a:ext cx="256032" cy="0"/>
          </a:xfrm>
          <a:prstGeom prst="line">
            <a:avLst/>
          </a:prstGeom>
          <a:noFill/>
          <a:ln w="25400">
            <a:solidFill>
              <a:srgbClr val="C79A2D"/>
            </a:solidFill>
            <a:prstDash val="solid"/>
          </a:ln>
        </p:spPr>
      </p:sp>
      <p:sp>
        <p:nvSpPr>
          <p:cNvPr id="6" name="Text 4"/>
          <p:cNvSpPr/>
          <p:nvPr/>
        </p:nvSpPr>
        <p:spPr>
          <a:xfrm>
            <a:off x="502920" y="347472"/>
            <a:ext cx="9738360" cy="475488"/>
          </a:xfrm>
          <a:prstGeom prst="rect">
            <a:avLst/>
          </a:prstGeom>
          <a:noFill/>
          <a:ln/>
        </p:spPr>
        <p:txBody>
          <a:bodyPr wrap="square" lIns="0" tIns="0" rIns="0" bIns="0" rtlCol="0" anchor="ctr">
            <a:normAutofit/>
          </a:bodyPr>
          <a:lstStyle/>
          <a:p>
            <a:pPr algn="l" indent="0" marL="0">
              <a:buNone/>
            </a:pPr>
            <a:r>
              <a:rPr lang="en-US" sz="2800" b="1" dirty="0">
                <a:solidFill>
                  <a:srgbClr val="14345A"/>
                </a:solidFill>
                <a:latin typeface="NanumBarunGothic" pitchFamily="34" charset="0"/>
                <a:ea typeface="NanumBarunGothic" pitchFamily="34" charset="-122"/>
                <a:cs typeface="NanumBarunGothic" pitchFamily="34" charset="-120"/>
              </a:rPr>
              <a:t>4단계: 특색 있는 상품 구조 설계</a:t>
            </a:r>
            <a:endParaRPr lang="en-US" sz="2800" dirty="0"/>
          </a:p>
        </p:txBody>
      </p:sp>
      <p:sp>
        <p:nvSpPr>
          <p:cNvPr id="7" name="Text 5"/>
          <p:cNvSpPr/>
          <p:nvPr/>
        </p:nvSpPr>
        <p:spPr>
          <a:xfrm>
            <a:off x="530352" y="841248"/>
            <a:ext cx="9784080" cy="292608"/>
          </a:xfrm>
          <a:prstGeom prst="rect">
            <a:avLst/>
          </a:prstGeom>
          <a:noFill/>
          <a:ln/>
        </p:spPr>
        <p:txBody>
          <a:bodyPr wrap="square" lIns="0" tIns="0" rIns="0" bIns="0" rtlCol="0" anchor="ctr">
            <a:normAutofit/>
          </a:bodyPr>
          <a:lstStyle/>
          <a:p>
            <a:pPr algn="l" indent="0" marL="0">
              <a:buNone/>
            </a:pPr>
            <a:r>
              <a:rPr lang="en-US" sz="1350" dirty="0">
                <a:solidFill>
                  <a:srgbClr val="5D6B7A"/>
                </a:solidFill>
                <a:latin typeface="NanumBarunGothic" pitchFamily="34" charset="0"/>
                <a:ea typeface="NanumBarunGothic" pitchFamily="34" charset="-122"/>
                <a:cs typeface="NanumBarunGothic" pitchFamily="34" charset="-120"/>
              </a:rPr>
              <a:t>고객의 감정을 자극하고 불편을 해결하는 독창적 상품 만들기</a:t>
            </a:r>
            <a:endParaRPr lang="en-US" sz="1350" dirty="0"/>
          </a:p>
        </p:txBody>
      </p:sp>
      <p:sp>
        <p:nvSpPr>
          <p:cNvPr id="8" name="Shape 6"/>
          <p:cNvSpPr/>
          <p:nvPr/>
        </p:nvSpPr>
        <p:spPr>
          <a:xfrm>
            <a:off x="2743200" y="2788920"/>
            <a:ext cx="1481328" cy="0"/>
          </a:xfrm>
          <a:prstGeom prst="line">
            <a:avLst/>
          </a:prstGeom>
          <a:noFill/>
          <a:ln w="19050">
            <a:solidFill>
              <a:srgbClr val="C79A2D"/>
            </a:solidFill>
            <a:prstDash val="solid"/>
            <a:headEnd type="none"/>
            <a:tailEnd type="triangle"/>
          </a:ln>
        </p:spPr>
      </p:sp>
      <p:sp>
        <p:nvSpPr>
          <p:cNvPr id="9" name="Shape 7"/>
          <p:cNvSpPr/>
          <p:nvPr/>
        </p:nvSpPr>
        <p:spPr>
          <a:xfrm>
            <a:off x="7955280" y="2788920"/>
            <a:ext cx="1508760" cy="0"/>
          </a:xfrm>
          <a:prstGeom prst="line">
            <a:avLst/>
          </a:prstGeom>
          <a:noFill/>
          <a:ln w="19050">
            <a:solidFill>
              <a:srgbClr val="C79A2D"/>
            </a:solidFill>
            <a:prstDash val="solid"/>
            <a:headEnd type="none"/>
            <a:tailEnd type="triangle"/>
          </a:ln>
        </p:spPr>
      </p:sp>
      <p:sp>
        <p:nvSpPr>
          <p:cNvPr id="10" name="Shape 8"/>
          <p:cNvSpPr/>
          <p:nvPr/>
        </p:nvSpPr>
        <p:spPr>
          <a:xfrm>
            <a:off x="6089904" y="3520440"/>
            <a:ext cx="0" cy="640080"/>
          </a:xfrm>
          <a:prstGeom prst="line">
            <a:avLst/>
          </a:prstGeom>
          <a:noFill/>
          <a:ln w="19050">
            <a:solidFill>
              <a:srgbClr val="C79A2D"/>
            </a:solidFill>
            <a:prstDash val="solid"/>
            <a:headEnd type="none"/>
            <a:tailEnd type="triangle"/>
          </a:ln>
        </p:spPr>
      </p:sp>
      <p:sp>
        <p:nvSpPr>
          <p:cNvPr id="11" name="Text 9"/>
          <p:cNvSpPr/>
          <p:nvPr/>
        </p:nvSpPr>
        <p:spPr>
          <a:xfrm>
            <a:off x="960120" y="2139696"/>
            <a:ext cx="2103120" cy="1188720"/>
          </a:xfrm>
          <a:prstGeom prst="roundRect">
            <a:avLst>
              <a:gd name="adj" fmla="val 9231"/>
            </a:avLst>
          </a:prstGeom>
          <a:solidFill>
            <a:srgbClr val="FFF7E6"/>
          </a:solidFill>
          <a:ln/>
        </p:spPr>
        <p:txBody>
          <a:bodyPr wrap="square" lIns="1016" tIns="1016" rIns="1016" bIns="1016" rtlCol="0" anchor="ctr">
            <a:normAutofit/>
          </a:bodyPr>
          <a:lstStyle/>
          <a:p>
            <a:pPr algn="ctr" indent="0" marL="0">
              <a:buNone/>
            </a:pPr>
            <a:r>
              <a:rPr lang="en-US" sz="2100" b="1" dirty="0">
                <a:solidFill>
                  <a:srgbClr val="C79A2D"/>
                </a:solidFill>
                <a:latin typeface="NanumBarunGothic" pitchFamily="34" charset="0"/>
                <a:ea typeface="NanumBarunGothic" pitchFamily="34" charset="-122"/>
                <a:cs typeface="NanumBarunGothic" pitchFamily="34" charset="-120"/>
              </a:rPr>
              <a:t>고객 감정</a:t>
            </a:r>
            <a:endParaRPr lang="en-US" sz="2100" dirty="0"/>
          </a:p>
          <a:p>
            <a:pPr algn="ctr" indent="0" marL="0">
              <a:buNone/>
            </a:pPr>
            <a:r>
              <a:rPr lang="en-US" sz="2100" b="1" dirty="0">
                <a:solidFill>
                  <a:srgbClr val="C79A2D"/>
                </a:solidFill>
                <a:latin typeface="NanumBarunGothic" pitchFamily="34" charset="0"/>
                <a:ea typeface="NanumBarunGothic" pitchFamily="34" charset="-122"/>
                <a:cs typeface="NanumBarunGothic" pitchFamily="34" charset="-120"/>
              </a:rPr>
              <a:t>Emotion</a:t>
            </a:r>
            <a:endParaRPr lang="en-US" sz="2100" dirty="0"/>
          </a:p>
        </p:txBody>
      </p:sp>
      <p:sp>
        <p:nvSpPr>
          <p:cNvPr id="12" name="Text 10"/>
          <p:cNvSpPr/>
          <p:nvPr/>
        </p:nvSpPr>
        <p:spPr>
          <a:xfrm>
            <a:off x="1051560" y="3502152"/>
            <a:ext cx="1920240" cy="530352"/>
          </a:xfrm>
          <a:prstGeom prst="rect">
            <a:avLst/>
          </a:prstGeom>
          <a:noFill/>
          <a:ln/>
        </p:spPr>
        <p:txBody>
          <a:bodyPr wrap="square" lIns="889" tIns="889" rIns="889" bIns="889" rtlCol="0" anchor="ctr">
            <a:normAutofit/>
          </a:bodyPr>
          <a:lstStyle/>
          <a:p>
            <a:pPr algn="ctr" indent="0" marL="0">
              <a:buNone/>
            </a:pPr>
            <a:r>
              <a:rPr lang="en-US" sz="1350" dirty="0">
                <a:solidFill>
                  <a:srgbClr val="5D6B7A"/>
                </a:solidFill>
                <a:latin typeface="NanumBarunGothic" pitchFamily="34" charset="0"/>
                <a:ea typeface="NanumBarunGothic" pitchFamily="34" charset="-122"/>
                <a:cs typeface="NanumBarunGothic" pitchFamily="34" charset="-120"/>
              </a:rPr>
              <a:t>설렘 · 몰입 · 기억</a:t>
            </a:r>
            <a:endParaRPr lang="en-US" sz="1350" dirty="0"/>
          </a:p>
          <a:p>
            <a:pPr algn="ctr" indent="0" marL="0">
              <a:buNone/>
            </a:pPr>
            <a:r>
              <a:rPr lang="en-US" sz="1350" dirty="0">
                <a:solidFill>
                  <a:srgbClr val="5D6B7A"/>
                </a:solidFill>
                <a:latin typeface="NanumBarunGothic" pitchFamily="34" charset="0"/>
                <a:ea typeface="NanumBarunGothic" pitchFamily="34" charset="-122"/>
                <a:cs typeface="NanumBarunGothic" pitchFamily="34" charset="-120"/>
              </a:rPr>
              <a:t>“이 여행을 왜 해야 하나?”</a:t>
            </a:r>
            <a:endParaRPr lang="en-US" sz="1350" dirty="0"/>
          </a:p>
        </p:txBody>
      </p:sp>
      <p:sp>
        <p:nvSpPr>
          <p:cNvPr id="13" name="Text 11"/>
          <p:cNvSpPr/>
          <p:nvPr/>
        </p:nvSpPr>
        <p:spPr>
          <a:xfrm>
            <a:off x="5001768" y="2139696"/>
            <a:ext cx="2194560" cy="1188720"/>
          </a:xfrm>
          <a:prstGeom prst="roundRect">
            <a:avLst>
              <a:gd name="adj" fmla="val 9231"/>
            </a:avLst>
          </a:prstGeom>
          <a:solidFill>
            <a:srgbClr val="FFFFFF"/>
          </a:solidFill>
          <a:ln/>
        </p:spPr>
        <p:txBody>
          <a:bodyPr wrap="square" lIns="1016" tIns="1016" rIns="1016" bIns="1016" rtlCol="0" anchor="ctr">
            <a:normAutofit/>
          </a:bodyPr>
          <a:lstStyle/>
          <a:p>
            <a:pPr algn="ctr" indent="0" marL="0">
              <a:buNone/>
            </a:pPr>
            <a:r>
              <a:rPr lang="en-US" sz="2100" b="1" dirty="0">
                <a:solidFill>
                  <a:srgbClr val="B84848"/>
                </a:solidFill>
                <a:latin typeface="NanumBarunGothic" pitchFamily="34" charset="0"/>
                <a:ea typeface="NanumBarunGothic" pitchFamily="34" charset="-122"/>
                <a:cs typeface="NanumBarunGothic" pitchFamily="34" charset="-120"/>
              </a:rPr>
              <a:t>고객 불편</a:t>
            </a:r>
            <a:endParaRPr lang="en-US" sz="2100" dirty="0"/>
          </a:p>
          <a:p>
            <a:pPr algn="ctr" indent="0" marL="0">
              <a:buNone/>
            </a:pPr>
            <a:r>
              <a:rPr lang="en-US" sz="2100" b="1" dirty="0">
                <a:solidFill>
                  <a:srgbClr val="B84848"/>
                </a:solidFill>
                <a:latin typeface="NanumBarunGothic" pitchFamily="34" charset="0"/>
                <a:ea typeface="NanumBarunGothic" pitchFamily="34" charset="-122"/>
                <a:cs typeface="NanumBarunGothic" pitchFamily="34" charset="-120"/>
              </a:rPr>
              <a:t>Pain Point</a:t>
            </a:r>
            <a:endParaRPr lang="en-US" sz="2100" dirty="0"/>
          </a:p>
        </p:txBody>
      </p:sp>
      <p:sp>
        <p:nvSpPr>
          <p:cNvPr id="14" name="Text 12"/>
          <p:cNvSpPr/>
          <p:nvPr/>
        </p:nvSpPr>
        <p:spPr>
          <a:xfrm>
            <a:off x="5102352" y="3502152"/>
            <a:ext cx="2011680" cy="530352"/>
          </a:xfrm>
          <a:prstGeom prst="rect">
            <a:avLst/>
          </a:prstGeom>
          <a:noFill/>
          <a:ln/>
        </p:spPr>
        <p:txBody>
          <a:bodyPr wrap="square" lIns="889" tIns="889" rIns="889" bIns="889" rtlCol="0" anchor="ctr">
            <a:normAutofit/>
          </a:bodyPr>
          <a:lstStyle/>
          <a:p>
            <a:pPr algn="ctr" indent="0" marL="0">
              <a:buNone/>
            </a:pPr>
            <a:r>
              <a:rPr lang="en-US" sz="1350" dirty="0">
                <a:solidFill>
                  <a:srgbClr val="5D6B7A"/>
                </a:solidFill>
                <a:latin typeface="NanumBarunGothic" pitchFamily="34" charset="0"/>
                <a:ea typeface="NanumBarunGothic" pitchFamily="34" charset="-122"/>
                <a:cs typeface="NanumBarunGothic" pitchFamily="34" charset="-120"/>
              </a:rPr>
              <a:t>언어 · 이동 · 정보 부족</a:t>
            </a:r>
            <a:endParaRPr lang="en-US" sz="1350" dirty="0"/>
          </a:p>
          <a:p>
            <a:pPr algn="ctr" indent="0" marL="0">
              <a:buNone/>
            </a:pPr>
            <a:r>
              <a:rPr lang="en-US" sz="1350" dirty="0">
                <a:solidFill>
                  <a:srgbClr val="5D6B7A"/>
                </a:solidFill>
                <a:latin typeface="NanumBarunGothic" pitchFamily="34" charset="0"/>
                <a:ea typeface="NanumBarunGothic" pitchFamily="34" charset="-122"/>
                <a:cs typeface="NanumBarunGothic" pitchFamily="34" charset="-120"/>
              </a:rPr>
              <a:t>예약·동선·안전 문제</a:t>
            </a:r>
            <a:endParaRPr lang="en-US" sz="1350" dirty="0"/>
          </a:p>
        </p:txBody>
      </p:sp>
      <p:sp>
        <p:nvSpPr>
          <p:cNvPr id="15" name="Text 13"/>
          <p:cNvSpPr/>
          <p:nvPr/>
        </p:nvSpPr>
        <p:spPr>
          <a:xfrm>
            <a:off x="9098280" y="2139696"/>
            <a:ext cx="2240280" cy="1188720"/>
          </a:xfrm>
          <a:prstGeom prst="roundRect">
            <a:avLst>
              <a:gd name="adj" fmla="val 9231"/>
            </a:avLst>
          </a:prstGeom>
          <a:solidFill>
            <a:srgbClr val="EAF4FF"/>
          </a:solidFill>
          <a:ln/>
        </p:spPr>
        <p:txBody>
          <a:bodyPr wrap="square" lIns="1016" tIns="1016" rIns="1016" bIns="1016" rtlCol="0" anchor="ctr">
            <a:normAutofit/>
          </a:bodyPr>
          <a:lstStyle/>
          <a:p>
            <a:pPr algn="ctr" indent="0" marL="0">
              <a:buNone/>
            </a:pPr>
            <a:r>
              <a:rPr lang="en-US" sz="1850" b="1" dirty="0">
                <a:solidFill>
                  <a:srgbClr val="14345A"/>
                </a:solidFill>
                <a:latin typeface="NanumBarunGothic" pitchFamily="34" charset="0"/>
                <a:ea typeface="NanumBarunGothic" pitchFamily="34" charset="-122"/>
                <a:cs typeface="NanumBarunGothic" pitchFamily="34" charset="-120"/>
              </a:rPr>
              <a:t>독창적 경험</a:t>
            </a:r>
            <a:endParaRPr lang="en-US" sz="1850" dirty="0"/>
          </a:p>
          <a:p>
            <a:pPr algn="ctr" indent="0" marL="0">
              <a:buNone/>
            </a:pPr>
            <a:r>
              <a:rPr lang="en-US" sz="1850" b="1" dirty="0">
                <a:solidFill>
                  <a:srgbClr val="14345A"/>
                </a:solidFill>
                <a:latin typeface="NanumBarunGothic" pitchFamily="34" charset="0"/>
                <a:ea typeface="NanumBarunGothic" pitchFamily="34" charset="-122"/>
                <a:cs typeface="NanumBarunGothic" pitchFamily="34" charset="-120"/>
              </a:rPr>
              <a:t>Unique Experience</a:t>
            </a:r>
            <a:endParaRPr lang="en-US" sz="1850" dirty="0"/>
          </a:p>
        </p:txBody>
      </p:sp>
      <p:sp>
        <p:nvSpPr>
          <p:cNvPr id="16" name="Text 14"/>
          <p:cNvSpPr/>
          <p:nvPr/>
        </p:nvSpPr>
        <p:spPr>
          <a:xfrm>
            <a:off x="9189720" y="3502152"/>
            <a:ext cx="2057400" cy="530352"/>
          </a:xfrm>
          <a:prstGeom prst="rect">
            <a:avLst/>
          </a:prstGeom>
          <a:noFill/>
          <a:ln/>
        </p:spPr>
        <p:txBody>
          <a:bodyPr wrap="square" lIns="889" tIns="889" rIns="889" bIns="889" rtlCol="0" anchor="ctr">
            <a:normAutofit/>
          </a:bodyPr>
          <a:lstStyle/>
          <a:p>
            <a:pPr algn="ctr" indent="0" marL="0">
              <a:buNone/>
            </a:pPr>
            <a:r>
              <a:rPr lang="en-US" sz="1320" dirty="0">
                <a:solidFill>
                  <a:srgbClr val="5D6B7A"/>
                </a:solidFill>
                <a:latin typeface="NanumBarunGothic" pitchFamily="34" charset="0"/>
                <a:ea typeface="NanumBarunGothic" pitchFamily="34" charset="-122"/>
                <a:cs typeface="NanumBarunGothic" pitchFamily="34" charset="-120"/>
              </a:rPr>
              <a:t>지역성 · 스토리 · 참여</a:t>
            </a:r>
            <a:endParaRPr lang="en-US" sz="1320" dirty="0"/>
          </a:p>
          <a:p>
            <a:pPr algn="ctr" indent="0" marL="0">
              <a:buNone/>
            </a:pPr>
            <a:r>
              <a:rPr lang="en-US" sz="1320" dirty="0">
                <a:solidFill>
                  <a:srgbClr val="5D6B7A"/>
                </a:solidFill>
                <a:latin typeface="NanumBarunGothic" pitchFamily="34" charset="0"/>
                <a:ea typeface="NanumBarunGothic" pitchFamily="34" charset="-122"/>
                <a:cs typeface="NanumBarunGothic" pitchFamily="34" charset="-120"/>
              </a:rPr>
              <a:t>사진·기념품·후기 포인트</a:t>
            </a:r>
            <a:endParaRPr lang="en-US" sz="1320" dirty="0"/>
          </a:p>
        </p:txBody>
      </p:sp>
      <p:sp>
        <p:nvSpPr>
          <p:cNvPr id="17" name="Text 15"/>
          <p:cNvSpPr/>
          <p:nvPr/>
        </p:nvSpPr>
        <p:spPr>
          <a:xfrm>
            <a:off x="4507992" y="4389120"/>
            <a:ext cx="3182112" cy="713232"/>
          </a:xfrm>
          <a:prstGeom prst="roundRect">
            <a:avLst>
              <a:gd name="adj" fmla="val 15385"/>
            </a:avLst>
          </a:prstGeom>
          <a:solidFill>
            <a:srgbClr val="14345A"/>
          </a:solidFill>
          <a:ln/>
        </p:spPr>
        <p:txBody>
          <a:bodyPr wrap="square" lIns="1016" tIns="1016" rIns="1016" bIns="1016" rtlCol="0" anchor="ctr">
            <a:normAutofit/>
          </a:bodyPr>
          <a:lstStyle/>
          <a:p>
            <a:pPr algn="ctr" indent="0" marL="0">
              <a:buNone/>
            </a:pPr>
            <a:r>
              <a:rPr lang="en-US" sz="2200" b="1" dirty="0">
                <a:solidFill>
                  <a:srgbClr val="FFFFFF"/>
                </a:solidFill>
                <a:latin typeface="NanumBarunGothic" pitchFamily="34" charset="0"/>
                <a:ea typeface="NanumBarunGothic" pitchFamily="34" charset="-122"/>
                <a:cs typeface="NanumBarunGothic" pitchFamily="34" charset="-120"/>
              </a:rPr>
              <a:t>시그니처 상품</a:t>
            </a:r>
            <a:endParaRPr lang="en-US" sz="2200" dirty="0"/>
          </a:p>
          <a:p>
            <a:pPr algn="ctr" indent="0" marL="0">
              <a:buNone/>
            </a:pPr>
            <a:r>
              <a:rPr lang="en-US" sz="2200" b="1" dirty="0">
                <a:solidFill>
                  <a:srgbClr val="FFFFFF"/>
                </a:solidFill>
                <a:latin typeface="NanumBarunGothic" pitchFamily="34" charset="0"/>
                <a:ea typeface="NanumBarunGothic" pitchFamily="34" charset="-122"/>
                <a:cs typeface="NanumBarunGothic" pitchFamily="34" charset="-120"/>
              </a:rPr>
              <a:t>Signature Product</a:t>
            </a:r>
            <a:endParaRPr lang="en-US" sz="2200" dirty="0"/>
          </a:p>
        </p:txBody>
      </p:sp>
      <p:sp>
        <p:nvSpPr>
          <p:cNvPr id="18" name="Text 16"/>
          <p:cNvSpPr/>
          <p:nvPr/>
        </p:nvSpPr>
        <p:spPr>
          <a:xfrm>
            <a:off x="502920" y="5916168"/>
            <a:ext cx="11201400" cy="676656"/>
          </a:xfrm>
          <a:prstGeom prst="roundRect">
            <a:avLst>
              <a:gd name="adj" fmla="val 16216"/>
            </a:avLst>
          </a:prstGeom>
          <a:solidFill>
            <a:srgbClr val="FFF7E6"/>
          </a:solidFill>
          <a:ln w="12700">
            <a:solidFill>
              <a:srgbClr val="E7C97A"/>
            </a:solidFill>
          </a:ln>
        </p:spPr>
        <p:txBody>
          <a:bodyPr wrap="square" lIns="1524" tIns="1524" rIns="1524" bIns="1524" rtlCol="0" anchor="ctr">
            <a:normAutofit/>
          </a:bodyPr>
          <a:lstStyle/>
          <a:p>
            <a:pPr indent="0" marL="0">
              <a:buNone/>
            </a:pPr>
            <a:r>
              <a:rPr lang="en-US" sz="1350" dirty="0">
                <a:solidFill>
                  <a:srgbClr val="1A2633"/>
                </a:solidFill>
                <a:latin typeface="NanumBarunGothic" pitchFamily="34" charset="0"/>
                <a:ea typeface="NanumBarunGothic" pitchFamily="34" charset="-122"/>
                <a:cs typeface="NanumBarunGothic" pitchFamily="34" charset="-120"/>
              </a:rPr>
              <a:t>좋은 상품은 자원을 나열하는 것이 아니라, 고객 감정과 불편 해결을 하나의 이야기와 경험으로 묶는 것입니다.</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4345A"/>
          </a:solidFill>
          <a:ln w="12700">
            <a:solidFill>
              <a:srgbClr val="14345A">
                <a:alpha val="0"/>
              </a:srgbClr>
            </a:solidFill>
            <a:prstDash val="solid"/>
          </a:ln>
        </p:spPr>
      </p:sp>
      <p:sp>
        <p:nvSpPr>
          <p:cNvPr id="3" name="Shape 1"/>
          <p:cNvSpPr/>
          <p:nvPr/>
        </p:nvSpPr>
        <p:spPr>
          <a:xfrm>
            <a:off x="0" y="128016"/>
            <a:ext cx="146304" cy="6729984"/>
          </a:xfrm>
          <a:prstGeom prst="rect">
            <a:avLst/>
          </a:prstGeom>
          <a:solidFill>
            <a:srgbClr val="EAF4FF"/>
          </a:solidFill>
          <a:ln w="12700">
            <a:solidFill>
              <a:srgbClr val="EAF4FF">
                <a:alpha val="0"/>
              </a:srgbClr>
            </a:solidFill>
            <a:prstDash val="solid"/>
          </a:ln>
        </p:spPr>
      </p:sp>
      <p:sp>
        <p:nvSpPr>
          <p:cNvPr id="4" name="Text 2"/>
          <p:cNvSpPr/>
          <p:nvPr/>
        </p:nvSpPr>
        <p:spPr>
          <a:xfrm>
            <a:off x="11320272" y="320040"/>
            <a:ext cx="384048" cy="228600"/>
          </a:xfrm>
          <a:prstGeom prst="rect">
            <a:avLst/>
          </a:prstGeom>
          <a:noFill/>
          <a:ln/>
        </p:spPr>
        <p:txBody>
          <a:bodyPr wrap="square" lIns="0" tIns="0" rIns="0" bIns="0" rtlCol="0" anchor="ctr">
            <a:normAutofit/>
          </a:bodyPr>
          <a:lstStyle/>
          <a:p>
            <a:pPr algn="r" indent="0" marL="0">
              <a:buNone/>
            </a:pPr>
            <a:r>
              <a:rPr lang="en-US" sz="1050" dirty="0">
                <a:solidFill>
                  <a:srgbClr val="5D6B7A"/>
                </a:solidFill>
                <a:latin typeface="NanumBarunGothic" pitchFamily="34" charset="0"/>
                <a:ea typeface="NanumBarunGothic" pitchFamily="34" charset="-122"/>
                <a:cs typeface="NanumBarunGothic" pitchFamily="34" charset="-120"/>
              </a:rPr>
              <a:t>08</a:t>
            </a:r>
            <a:endParaRPr lang="en-US" sz="1050" dirty="0"/>
          </a:p>
        </p:txBody>
      </p:sp>
      <p:sp>
        <p:nvSpPr>
          <p:cNvPr id="5" name="Shape 3"/>
          <p:cNvSpPr/>
          <p:nvPr/>
        </p:nvSpPr>
        <p:spPr>
          <a:xfrm>
            <a:off x="11759184" y="438912"/>
            <a:ext cx="256032" cy="0"/>
          </a:xfrm>
          <a:prstGeom prst="line">
            <a:avLst/>
          </a:prstGeom>
          <a:noFill/>
          <a:ln w="25400">
            <a:solidFill>
              <a:srgbClr val="C79A2D"/>
            </a:solidFill>
            <a:prstDash val="solid"/>
          </a:ln>
        </p:spPr>
      </p:sp>
      <p:sp>
        <p:nvSpPr>
          <p:cNvPr id="6" name="Text 4"/>
          <p:cNvSpPr/>
          <p:nvPr/>
        </p:nvSpPr>
        <p:spPr>
          <a:xfrm>
            <a:off x="502920" y="347472"/>
            <a:ext cx="9738360" cy="475488"/>
          </a:xfrm>
          <a:prstGeom prst="rect">
            <a:avLst/>
          </a:prstGeom>
          <a:noFill/>
          <a:ln/>
        </p:spPr>
        <p:txBody>
          <a:bodyPr wrap="square" lIns="0" tIns="0" rIns="0" bIns="0" rtlCol="0" anchor="ctr">
            <a:normAutofit/>
          </a:bodyPr>
          <a:lstStyle/>
          <a:p>
            <a:pPr algn="l" indent="0" marL="0">
              <a:buNone/>
            </a:pPr>
            <a:r>
              <a:rPr lang="en-US" sz="2800" b="1" dirty="0">
                <a:solidFill>
                  <a:srgbClr val="14345A"/>
                </a:solidFill>
                <a:latin typeface="NanumBarunGothic" pitchFamily="34" charset="0"/>
                <a:ea typeface="NanumBarunGothic" pitchFamily="34" charset="-122"/>
                <a:cs typeface="NanumBarunGothic" pitchFamily="34" charset="-120"/>
              </a:rPr>
              <a:t>5단계: 다양한 부가 수익원 확보</a:t>
            </a:r>
            <a:endParaRPr lang="en-US" sz="2800" dirty="0"/>
          </a:p>
        </p:txBody>
      </p:sp>
      <p:sp>
        <p:nvSpPr>
          <p:cNvPr id="7" name="Text 5"/>
          <p:cNvSpPr/>
          <p:nvPr/>
        </p:nvSpPr>
        <p:spPr>
          <a:xfrm>
            <a:off x="530352" y="841248"/>
            <a:ext cx="9784080" cy="292608"/>
          </a:xfrm>
          <a:prstGeom prst="rect">
            <a:avLst/>
          </a:prstGeom>
          <a:noFill/>
          <a:ln/>
        </p:spPr>
        <p:txBody>
          <a:bodyPr wrap="square" lIns="0" tIns="0" rIns="0" bIns="0" rtlCol="0" anchor="ctr">
            <a:normAutofit/>
          </a:bodyPr>
          <a:lstStyle/>
          <a:p>
            <a:pPr algn="l" indent="0" marL="0">
              <a:buNone/>
            </a:pPr>
            <a:r>
              <a:rPr lang="en-US" sz="1350" dirty="0">
                <a:solidFill>
                  <a:srgbClr val="5D6B7A"/>
                </a:solidFill>
                <a:latin typeface="NanumBarunGothic" pitchFamily="34" charset="0"/>
                <a:ea typeface="NanumBarunGothic" pitchFamily="34" charset="-122"/>
                <a:cs typeface="NanumBarunGothic" pitchFamily="34" charset="-120"/>
              </a:rPr>
              <a:t>상품 판매만 의존하지 않는 안정적 수익 구조 만들기</a:t>
            </a:r>
            <a:endParaRPr lang="en-US" sz="1350" dirty="0"/>
          </a:p>
        </p:txBody>
      </p:sp>
      <p:sp>
        <p:nvSpPr>
          <p:cNvPr id="8" name="Text 6"/>
          <p:cNvSpPr/>
          <p:nvPr/>
        </p:nvSpPr>
        <p:spPr>
          <a:xfrm>
            <a:off x="868680" y="4069080"/>
            <a:ext cx="1417320" cy="960120"/>
          </a:xfrm>
          <a:prstGeom prst="roundRect">
            <a:avLst>
              <a:gd name="adj" fmla="val 11429"/>
            </a:avLst>
          </a:prstGeom>
          <a:solidFill>
            <a:srgbClr val="1F5F99"/>
          </a:solidFill>
          <a:ln/>
        </p:spPr>
        <p:txBody>
          <a:bodyPr wrap="square" lIns="1016" tIns="1016" rIns="1016" bIns="1016" rtlCol="0" anchor="ctr">
            <a:normAutofit/>
          </a:bodyPr>
          <a:lstStyle/>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여행상품</a:t>
            </a:r>
            <a:endParaRPr lang="en-US" sz="1550" dirty="0"/>
          </a:p>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판매</a:t>
            </a:r>
            <a:endParaRPr lang="en-US" sz="1550" dirty="0"/>
          </a:p>
        </p:txBody>
      </p:sp>
      <p:sp>
        <p:nvSpPr>
          <p:cNvPr id="9" name="Text 7"/>
          <p:cNvSpPr/>
          <p:nvPr/>
        </p:nvSpPr>
        <p:spPr>
          <a:xfrm>
            <a:off x="2697480" y="3703320"/>
            <a:ext cx="1417320" cy="1325880"/>
          </a:xfrm>
          <a:prstGeom prst="roundRect">
            <a:avLst>
              <a:gd name="adj" fmla="val 8276"/>
            </a:avLst>
          </a:prstGeom>
          <a:solidFill>
            <a:srgbClr val="C79A2D"/>
          </a:solidFill>
          <a:ln/>
        </p:spPr>
        <p:txBody>
          <a:bodyPr wrap="square" lIns="1016" tIns="1016" rIns="1016" bIns="1016" rtlCol="0" anchor="ctr">
            <a:normAutofit/>
          </a:bodyPr>
          <a:lstStyle/>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교육</a:t>
            </a:r>
            <a:endParaRPr lang="en-US" sz="1550" dirty="0"/>
          </a:p>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강의</a:t>
            </a:r>
            <a:endParaRPr lang="en-US" sz="1550" dirty="0"/>
          </a:p>
        </p:txBody>
      </p:sp>
      <p:sp>
        <p:nvSpPr>
          <p:cNvPr id="10" name="Text 8"/>
          <p:cNvSpPr/>
          <p:nvPr/>
        </p:nvSpPr>
        <p:spPr>
          <a:xfrm>
            <a:off x="4526280" y="3291840"/>
            <a:ext cx="1417320" cy="1737360"/>
          </a:xfrm>
          <a:prstGeom prst="roundRect">
            <a:avLst>
              <a:gd name="adj" fmla="val 7742"/>
            </a:avLst>
          </a:prstGeom>
          <a:solidFill>
            <a:srgbClr val="2D7D6E"/>
          </a:solidFill>
          <a:ln/>
        </p:spPr>
        <p:txBody>
          <a:bodyPr wrap="square" lIns="1016" tIns="1016" rIns="1016" bIns="1016" rtlCol="0" anchor="ctr">
            <a:normAutofit/>
          </a:bodyPr>
          <a:lstStyle/>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컨설팅</a:t>
            </a:r>
            <a:endParaRPr lang="en-US" sz="1550" dirty="0"/>
          </a:p>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B2B</a:t>
            </a:r>
            <a:endParaRPr lang="en-US" sz="1550" dirty="0"/>
          </a:p>
        </p:txBody>
      </p:sp>
      <p:sp>
        <p:nvSpPr>
          <p:cNvPr id="11" name="Text 9"/>
          <p:cNvSpPr/>
          <p:nvPr/>
        </p:nvSpPr>
        <p:spPr>
          <a:xfrm>
            <a:off x="6355080" y="2971800"/>
            <a:ext cx="1417320" cy="2057400"/>
          </a:xfrm>
          <a:prstGeom prst="roundRect">
            <a:avLst>
              <a:gd name="adj" fmla="val 7742"/>
            </a:avLst>
          </a:prstGeom>
          <a:solidFill>
            <a:srgbClr val="D47A2A"/>
          </a:solidFill>
          <a:ln/>
        </p:spPr>
        <p:txBody>
          <a:bodyPr wrap="square" lIns="1016" tIns="1016" rIns="1016" bIns="1016" rtlCol="0" anchor="ctr">
            <a:normAutofit/>
          </a:bodyPr>
          <a:lstStyle/>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이커머스</a:t>
            </a:r>
            <a:endParaRPr lang="en-US" sz="1550" dirty="0"/>
          </a:p>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지역상품</a:t>
            </a:r>
            <a:endParaRPr lang="en-US" sz="1550" dirty="0"/>
          </a:p>
        </p:txBody>
      </p:sp>
      <p:sp>
        <p:nvSpPr>
          <p:cNvPr id="12" name="Text 10"/>
          <p:cNvSpPr/>
          <p:nvPr/>
        </p:nvSpPr>
        <p:spPr>
          <a:xfrm>
            <a:off x="8183880" y="2560320"/>
            <a:ext cx="1417320" cy="2468880"/>
          </a:xfrm>
          <a:prstGeom prst="roundRect">
            <a:avLst>
              <a:gd name="adj" fmla="val 7742"/>
            </a:avLst>
          </a:prstGeom>
          <a:solidFill>
            <a:srgbClr val="14345A"/>
          </a:solidFill>
          <a:ln/>
        </p:spPr>
        <p:txBody>
          <a:bodyPr wrap="square" lIns="1016" tIns="1016" rIns="1016" bIns="1016" rtlCol="0" anchor="ctr">
            <a:normAutofit/>
          </a:bodyPr>
          <a:lstStyle/>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콘텐츠</a:t>
            </a:r>
            <a:endParaRPr lang="en-US" sz="1550" dirty="0"/>
          </a:p>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제작</a:t>
            </a:r>
            <a:endParaRPr lang="en-US" sz="1550" dirty="0"/>
          </a:p>
        </p:txBody>
      </p:sp>
      <p:sp>
        <p:nvSpPr>
          <p:cNvPr id="13" name="Text 11"/>
          <p:cNvSpPr/>
          <p:nvPr/>
        </p:nvSpPr>
        <p:spPr>
          <a:xfrm>
            <a:off x="10012680" y="3611880"/>
            <a:ext cx="1417320" cy="1417320"/>
          </a:xfrm>
          <a:prstGeom prst="roundRect">
            <a:avLst>
              <a:gd name="adj" fmla="val 7742"/>
            </a:avLst>
          </a:prstGeom>
          <a:solidFill>
            <a:srgbClr val="B84848"/>
          </a:solidFill>
          <a:ln/>
        </p:spPr>
        <p:txBody>
          <a:bodyPr wrap="square" lIns="1016" tIns="1016" rIns="1016" bIns="1016" rtlCol="0" anchor="ctr">
            <a:normAutofit/>
          </a:bodyPr>
          <a:lstStyle/>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제휴</a:t>
            </a:r>
            <a:endParaRPr lang="en-US" sz="1550" dirty="0"/>
          </a:p>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수수료</a:t>
            </a:r>
            <a:endParaRPr lang="en-US" sz="1550" dirty="0"/>
          </a:p>
        </p:txBody>
      </p:sp>
      <p:sp>
        <p:nvSpPr>
          <p:cNvPr id="14" name="Shape 12"/>
          <p:cNvSpPr/>
          <p:nvPr/>
        </p:nvSpPr>
        <p:spPr>
          <a:xfrm>
            <a:off x="749808" y="5166360"/>
            <a:ext cx="10835640" cy="0"/>
          </a:xfrm>
          <a:prstGeom prst="line">
            <a:avLst/>
          </a:prstGeom>
          <a:noFill/>
          <a:ln w="15240">
            <a:solidFill>
              <a:srgbClr val="B9CEE3"/>
            </a:solidFill>
            <a:prstDash val="solid"/>
          </a:ln>
        </p:spPr>
      </p:sp>
      <p:sp>
        <p:nvSpPr>
          <p:cNvPr id="15" name="Text 13"/>
          <p:cNvSpPr/>
          <p:nvPr/>
        </p:nvSpPr>
        <p:spPr>
          <a:xfrm>
            <a:off x="2057400" y="1600200"/>
            <a:ext cx="8092440" cy="749808"/>
          </a:xfrm>
          <a:prstGeom prst="roundRect">
            <a:avLst>
              <a:gd name="adj" fmla="val 14634"/>
            </a:avLst>
          </a:prstGeom>
          <a:solidFill>
            <a:srgbClr val="FFFFFF"/>
          </a:solidFill>
          <a:ln/>
        </p:spPr>
        <p:txBody>
          <a:bodyPr wrap="square" lIns="1016" tIns="1016" rIns="1016" bIns="1016" rtlCol="0" anchor="ctr">
            <a:normAutofit/>
          </a:bodyPr>
          <a:lstStyle/>
          <a:p>
            <a:pPr algn="ctr" indent="0" marL="0">
              <a:buNone/>
            </a:pPr>
            <a:r>
              <a:rPr lang="en-US" sz="2100" b="1" dirty="0">
                <a:solidFill>
                  <a:srgbClr val="14345A"/>
                </a:solidFill>
                <a:latin typeface="NanumBarunGothic" pitchFamily="34" charset="0"/>
                <a:ea typeface="NanumBarunGothic" pitchFamily="34" charset="-122"/>
                <a:cs typeface="NanumBarunGothic" pitchFamily="34" charset="-120"/>
              </a:rPr>
              <a:t>핵심 구조: 하나의 전문 분야에서 여러 수익 흐름을 만든다</a:t>
            </a:r>
            <a:endParaRPr lang="en-US" sz="2100" dirty="0"/>
          </a:p>
        </p:txBody>
      </p:sp>
      <p:sp>
        <p:nvSpPr>
          <p:cNvPr id="16" name="Text 14"/>
          <p:cNvSpPr/>
          <p:nvPr/>
        </p:nvSpPr>
        <p:spPr>
          <a:xfrm>
            <a:off x="502920" y="5916168"/>
            <a:ext cx="11201400" cy="676656"/>
          </a:xfrm>
          <a:prstGeom prst="roundRect">
            <a:avLst>
              <a:gd name="adj" fmla="val 16216"/>
            </a:avLst>
          </a:prstGeom>
          <a:solidFill>
            <a:srgbClr val="FFF7E6"/>
          </a:solidFill>
          <a:ln w="12700">
            <a:solidFill>
              <a:srgbClr val="E7C97A"/>
            </a:solidFill>
          </a:ln>
        </p:spPr>
        <p:txBody>
          <a:bodyPr wrap="square" lIns="1524" tIns="1524" rIns="1524" bIns="1524" rtlCol="0" anchor="ctr">
            <a:normAutofit/>
          </a:bodyPr>
          <a:lstStyle/>
          <a:p>
            <a:pPr indent="0" marL="0">
              <a:buNone/>
            </a:pPr>
            <a:r>
              <a:rPr lang="en-US" sz="1350" dirty="0">
                <a:solidFill>
                  <a:srgbClr val="1A2633"/>
                </a:solidFill>
                <a:latin typeface="NanumBarunGothic" pitchFamily="34" charset="0"/>
                <a:ea typeface="NanumBarunGothic" pitchFamily="34" charset="-122"/>
                <a:cs typeface="NanumBarunGothic" pitchFamily="34" charset="-120"/>
              </a:rPr>
              <a:t>작은 여행사는 하나의 상품 판매에만 의존하면 위험합니다. 교육, 컨설팅, 이커머스, 콘텐츠 등 부가 수익원을 함께 설계해야 안정성이 높아집니다.</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4345A"/>
          </a:solidFill>
          <a:ln w="12700">
            <a:solidFill>
              <a:srgbClr val="14345A">
                <a:alpha val="0"/>
              </a:srgbClr>
            </a:solidFill>
            <a:prstDash val="solid"/>
          </a:ln>
        </p:spPr>
      </p:sp>
      <p:sp>
        <p:nvSpPr>
          <p:cNvPr id="3" name="Shape 1"/>
          <p:cNvSpPr/>
          <p:nvPr/>
        </p:nvSpPr>
        <p:spPr>
          <a:xfrm>
            <a:off x="0" y="128016"/>
            <a:ext cx="146304" cy="6729984"/>
          </a:xfrm>
          <a:prstGeom prst="rect">
            <a:avLst/>
          </a:prstGeom>
          <a:solidFill>
            <a:srgbClr val="EAF4FF"/>
          </a:solidFill>
          <a:ln w="12700">
            <a:solidFill>
              <a:srgbClr val="EAF4FF">
                <a:alpha val="0"/>
              </a:srgbClr>
            </a:solidFill>
            <a:prstDash val="solid"/>
          </a:ln>
        </p:spPr>
      </p:sp>
      <p:sp>
        <p:nvSpPr>
          <p:cNvPr id="4" name="Text 2"/>
          <p:cNvSpPr/>
          <p:nvPr/>
        </p:nvSpPr>
        <p:spPr>
          <a:xfrm>
            <a:off x="11320272" y="320040"/>
            <a:ext cx="384048" cy="228600"/>
          </a:xfrm>
          <a:prstGeom prst="rect">
            <a:avLst/>
          </a:prstGeom>
          <a:noFill/>
          <a:ln/>
        </p:spPr>
        <p:txBody>
          <a:bodyPr wrap="square" lIns="0" tIns="0" rIns="0" bIns="0" rtlCol="0" anchor="ctr">
            <a:normAutofit/>
          </a:bodyPr>
          <a:lstStyle/>
          <a:p>
            <a:pPr algn="r" indent="0" marL="0">
              <a:buNone/>
            </a:pPr>
            <a:r>
              <a:rPr lang="en-US" sz="1050" dirty="0">
                <a:solidFill>
                  <a:srgbClr val="5D6B7A"/>
                </a:solidFill>
                <a:latin typeface="NanumBarunGothic" pitchFamily="34" charset="0"/>
                <a:ea typeface="NanumBarunGothic" pitchFamily="34" charset="-122"/>
                <a:cs typeface="NanumBarunGothic" pitchFamily="34" charset="-120"/>
              </a:rPr>
              <a:t>09</a:t>
            </a:r>
            <a:endParaRPr lang="en-US" sz="1050" dirty="0"/>
          </a:p>
        </p:txBody>
      </p:sp>
      <p:sp>
        <p:nvSpPr>
          <p:cNvPr id="5" name="Shape 3"/>
          <p:cNvSpPr/>
          <p:nvPr/>
        </p:nvSpPr>
        <p:spPr>
          <a:xfrm>
            <a:off x="11759184" y="438912"/>
            <a:ext cx="256032" cy="0"/>
          </a:xfrm>
          <a:prstGeom prst="line">
            <a:avLst/>
          </a:prstGeom>
          <a:noFill/>
          <a:ln w="25400">
            <a:solidFill>
              <a:srgbClr val="C79A2D"/>
            </a:solidFill>
            <a:prstDash val="solid"/>
          </a:ln>
        </p:spPr>
      </p:sp>
      <p:sp>
        <p:nvSpPr>
          <p:cNvPr id="6" name="Text 4"/>
          <p:cNvSpPr/>
          <p:nvPr/>
        </p:nvSpPr>
        <p:spPr>
          <a:xfrm>
            <a:off x="502920" y="347472"/>
            <a:ext cx="9738360" cy="475488"/>
          </a:xfrm>
          <a:prstGeom prst="rect">
            <a:avLst/>
          </a:prstGeom>
          <a:noFill/>
          <a:ln/>
        </p:spPr>
        <p:txBody>
          <a:bodyPr wrap="square" lIns="0" tIns="0" rIns="0" bIns="0" rtlCol="0" anchor="ctr">
            <a:normAutofit/>
          </a:bodyPr>
          <a:lstStyle/>
          <a:p>
            <a:pPr algn="l" indent="0" marL="0">
              <a:buNone/>
            </a:pPr>
            <a:r>
              <a:rPr lang="en-US" sz="2800" b="1" dirty="0">
                <a:solidFill>
                  <a:srgbClr val="14345A"/>
                </a:solidFill>
                <a:latin typeface="NanumBarunGothic" pitchFamily="34" charset="0"/>
                <a:ea typeface="NanumBarunGothic" pitchFamily="34" charset="-122"/>
                <a:cs typeface="NanumBarunGothic" pitchFamily="34" charset="-120"/>
              </a:rPr>
              <a:t>선배 창업자들이 강조하는 4가지 메시지</a:t>
            </a:r>
            <a:endParaRPr lang="en-US" sz="2800" dirty="0"/>
          </a:p>
        </p:txBody>
      </p:sp>
      <p:sp>
        <p:nvSpPr>
          <p:cNvPr id="7" name="Text 5"/>
          <p:cNvSpPr/>
          <p:nvPr/>
        </p:nvSpPr>
        <p:spPr>
          <a:xfrm>
            <a:off x="530352" y="841248"/>
            <a:ext cx="9784080" cy="292608"/>
          </a:xfrm>
          <a:prstGeom prst="rect">
            <a:avLst/>
          </a:prstGeom>
          <a:noFill/>
          <a:ln/>
        </p:spPr>
        <p:txBody>
          <a:bodyPr wrap="square" lIns="0" tIns="0" rIns="0" bIns="0" rtlCol="0" anchor="ctr">
            <a:normAutofit/>
          </a:bodyPr>
          <a:lstStyle/>
          <a:p>
            <a:pPr algn="l" indent="0" marL="0">
              <a:buNone/>
            </a:pPr>
            <a:r>
              <a:rPr lang="en-US" sz="1350" dirty="0">
                <a:solidFill>
                  <a:srgbClr val="5D6B7A"/>
                </a:solidFill>
                <a:latin typeface="NanumBarunGothic" pitchFamily="34" charset="0"/>
                <a:ea typeface="NanumBarunGothic" pitchFamily="34" charset="-122"/>
                <a:cs typeface="NanumBarunGothic" pitchFamily="34" charset="-120"/>
              </a:rPr>
              <a:t>여행업 창업에서 반복적으로 확인되는 성공 조건</a:t>
            </a:r>
            <a:endParaRPr lang="en-US" sz="1350" dirty="0"/>
          </a:p>
        </p:txBody>
      </p:sp>
      <p:sp>
        <p:nvSpPr>
          <p:cNvPr id="8" name="Text 6"/>
          <p:cNvSpPr/>
          <p:nvPr/>
        </p:nvSpPr>
        <p:spPr>
          <a:xfrm>
            <a:off x="1005840" y="1691640"/>
            <a:ext cx="4434840" cy="566928"/>
          </a:xfrm>
          <a:prstGeom prst="roundRect">
            <a:avLst>
              <a:gd name="adj" fmla="val 19355"/>
            </a:avLst>
          </a:prstGeom>
          <a:solidFill>
            <a:srgbClr val="1F5F99"/>
          </a:solidFill>
          <a:ln/>
        </p:spPr>
        <p:txBody>
          <a:bodyPr wrap="square" lIns="1016" tIns="1016" rIns="1016" bIns="1016" rtlCol="0" anchor="ctr">
            <a:normAutofit/>
          </a:bodyPr>
          <a:lstStyle/>
          <a:p>
            <a:pPr algn="ctr" indent="0" marL="0">
              <a:buNone/>
            </a:pPr>
            <a:r>
              <a:rPr lang="en-US" sz="2000" b="1" dirty="0">
                <a:solidFill>
                  <a:srgbClr val="FFFFFF"/>
                </a:solidFill>
                <a:latin typeface="NanumBarunGothic" pitchFamily="34" charset="0"/>
                <a:ea typeface="NanumBarunGothic" pitchFamily="34" charset="-122"/>
                <a:cs typeface="NanumBarunGothic" pitchFamily="34" charset="-120"/>
              </a:rPr>
              <a:t>명확한 타겟층 설정</a:t>
            </a:r>
            <a:endParaRPr lang="en-US" sz="2000" dirty="0"/>
          </a:p>
        </p:txBody>
      </p:sp>
      <p:sp>
        <p:nvSpPr>
          <p:cNvPr id="9" name="Text 7"/>
          <p:cNvSpPr/>
          <p:nvPr/>
        </p:nvSpPr>
        <p:spPr>
          <a:xfrm>
            <a:off x="1005840" y="2304288"/>
            <a:ext cx="4434840" cy="804672"/>
          </a:xfrm>
          <a:prstGeom prst="roundRect">
            <a:avLst>
              <a:gd name="adj" fmla="val 13636"/>
            </a:avLst>
          </a:prstGeom>
          <a:solidFill>
            <a:srgbClr val="FFFFFF"/>
          </a:solidFill>
          <a:ln/>
        </p:spPr>
        <p:txBody>
          <a:bodyPr wrap="square" lIns="1016" tIns="1016" rIns="1016" bIns="1016" rtlCol="0" anchor="ctr">
            <a:normAutofit/>
          </a:bodyPr>
          <a:lstStyle/>
          <a:p>
            <a:pPr algn="ctr" indent="0" marL="0">
              <a:buNone/>
            </a:pPr>
            <a:r>
              <a:rPr lang="en-US" sz="1700" dirty="0">
                <a:solidFill>
                  <a:srgbClr val="1A2633"/>
                </a:solidFill>
                <a:latin typeface="NanumBarunGothic" pitchFamily="34" charset="0"/>
                <a:ea typeface="NanumBarunGothic" pitchFamily="34" charset="-122"/>
                <a:cs typeface="NanumBarunGothic" pitchFamily="34" charset="-120"/>
              </a:rPr>
              <a:t>정확한 고객 이해가</a:t>
            </a:r>
            <a:endParaRPr lang="en-US" sz="1700" dirty="0"/>
          </a:p>
          <a:p>
            <a:pPr algn="ctr" indent="0" marL="0">
              <a:buNone/>
            </a:pPr>
            <a:r>
              <a:rPr lang="en-US" sz="1700" dirty="0">
                <a:solidFill>
                  <a:srgbClr val="1A2633"/>
                </a:solidFill>
                <a:latin typeface="NanumBarunGothic" pitchFamily="34" charset="0"/>
                <a:ea typeface="NanumBarunGothic" pitchFamily="34" charset="-122"/>
                <a:cs typeface="NanumBarunGothic" pitchFamily="34" charset="-120"/>
              </a:rPr>
              <a:t>성공의 시작</a:t>
            </a:r>
            <a:endParaRPr lang="en-US" sz="1700" dirty="0"/>
          </a:p>
        </p:txBody>
      </p:sp>
      <p:sp>
        <p:nvSpPr>
          <p:cNvPr id="10" name="Text 8"/>
          <p:cNvSpPr/>
          <p:nvPr/>
        </p:nvSpPr>
        <p:spPr>
          <a:xfrm>
            <a:off x="1005840" y="3703320"/>
            <a:ext cx="4434840" cy="566928"/>
          </a:xfrm>
          <a:prstGeom prst="roundRect">
            <a:avLst>
              <a:gd name="adj" fmla="val 19355"/>
            </a:avLst>
          </a:prstGeom>
          <a:solidFill>
            <a:srgbClr val="14345A"/>
          </a:solidFill>
          <a:ln/>
        </p:spPr>
        <p:txBody>
          <a:bodyPr wrap="square" lIns="1016" tIns="1016" rIns="1016" bIns="1016" rtlCol="0" anchor="ctr">
            <a:normAutofit/>
          </a:bodyPr>
          <a:lstStyle/>
          <a:p>
            <a:pPr algn="ctr" indent="0" marL="0">
              <a:buNone/>
            </a:pPr>
            <a:r>
              <a:rPr lang="en-US" sz="2000" b="1" dirty="0">
                <a:solidFill>
                  <a:srgbClr val="FFFFFF"/>
                </a:solidFill>
                <a:latin typeface="NanumBarunGothic" pitchFamily="34" charset="0"/>
                <a:ea typeface="NanumBarunGothic" pitchFamily="34" charset="-122"/>
                <a:cs typeface="NanumBarunGothic" pitchFamily="34" charset="-120"/>
              </a:rPr>
              <a:t>전문성과 차별화</a:t>
            </a:r>
            <a:endParaRPr lang="en-US" sz="2000" dirty="0"/>
          </a:p>
        </p:txBody>
      </p:sp>
      <p:sp>
        <p:nvSpPr>
          <p:cNvPr id="11" name="Text 9"/>
          <p:cNvSpPr/>
          <p:nvPr/>
        </p:nvSpPr>
        <p:spPr>
          <a:xfrm>
            <a:off x="1005840" y="4315968"/>
            <a:ext cx="4434840" cy="804672"/>
          </a:xfrm>
          <a:prstGeom prst="roundRect">
            <a:avLst>
              <a:gd name="adj" fmla="val 13636"/>
            </a:avLst>
          </a:prstGeom>
          <a:solidFill>
            <a:srgbClr val="FFFFFF"/>
          </a:solidFill>
          <a:ln/>
        </p:spPr>
        <p:txBody>
          <a:bodyPr wrap="square" lIns="1016" tIns="1016" rIns="1016" bIns="1016" rtlCol="0" anchor="ctr">
            <a:normAutofit/>
          </a:bodyPr>
          <a:lstStyle/>
          <a:p>
            <a:pPr algn="ctr" indent="0" marL="0">
              <a:buNone/>
            </a:pPr>
            <a:r>
              <a:rPr lang="en-US" sz="1700" dirty="0">
                <a:solidFill>
                  <a:srgbClr val="1A2633"/>
                </a:solidFill>
                <a:latin typeface="NanumBarunGothic" pitchFamily="34" charset="0"/>
                <a:ea typeface="NanumBarunGothic" pitchFamily="34" charset="-122"/>
                <a:cs typeface="NanumBarunGothic" pitchFamily="34" charset="-120"/>
              </a:rPr>
              <a:t>경쟁 속에서 살아남는</a:t>
            </a:r>
            <a:endParaRPr lang="en-US" sz="1700" dirty="0"/>
          </a:p>
          <a:p>
            <a:pPr algn="ctr" indent="0" marL="0">
              <a:buNone/>
            </a:pPr>
            <a:r>
              <a:rPr lang="en-US" sz="1700" dirty="0">
                <a:solidFill>
                  <a:srgbClr val="1A2633"/>
                </a:solidFill>
                <a:latin typeface="NanumBarunGothic" pitchFamily="34" charset="0"/>
                <a:ea typeface="NanumBarunGothic" pitchFamily="34" charset="-122"/>
                <a:cs typeface="NanumBarunGothic" pitchFamily="34" charset="-120"/>
              </a:rPr>
              <a:t>나만의 강점</a:t>
            </a:r>
            <a:endParaRPr lang="en-US" sz="1700" dirty="0"/>
          </a:p>
        </p:txBody>
      </p:sp>
      <p:sp>
        <p:nvSpPr>
          <p:cNvPr id="12" name="Text 10"/>
          <p:cNvSpPr/>
          <p:nvPr/>
        </p:nvSpPr>
        <p:spPr>
          <a:xfrm>
            <a:off x="6446520" y="1691640"/>
            <a:ext cx="4434840" cy="566928"/>
          </a:xfrm>
          <a:prstGeom prst="roundRect">
            <a:avLst>
              <a:gd name="adj" fmla="val 19355"/>
            </a:avLst>
          </a:prstGeom>
          <a:solidFill>
            <a:srgbClr val="C79A2D"/>
          </a:solidFill>
          <a:ln/>
        </p:spPr>
        <p:txBody>
          <a:bodyPr wrap="square" lIns="1016" tIns="1016" rIns="1016" bIns="1016" rtlCol="0" anchor="ctr">
            <a:normAutofit/>
          </a:bodyPr>
          <a:lstStyle/>
          <a:p>
            <a:pPr algn="ctr" indent="0" marL="0">
              <a:buNone/>
            </a:pPr>
            <a:r>
              <a:rPr lang="en-US" sz="2000" b="1" dirty="0">
                <a:solidFill>
                  <a:srgbClr val="FFFFFF"/>
                </a:solidFill>
                <a:latin typeface="NanumBarunGothic" pitchFamily="34" charset="0"/>
                <a:ea typeface="NanumBarunGothic" pitchFamily="34" charset="-122"/>
                <a:cs typeface="NanumBarunGothic" pitchFamily="34" charset="-120"/>
              </a:rPr>
              <a:t>스토리텔링 능력</a:t>
            </a:r>
            <a:endParaRPr lang="en-US" sz="2000" dirty="0"/>
          </a:p>
        </p:txBody>
      </p:sp>
      <p:sp>
        <p:nvSpPr>
          <p:cNvPr id="13" name="Text 11"/>
          <p:cNvSpPr/>
          <p:nvPr/>
        </p:nvSpPr>
        <p:spPr>
          <a:xfrm>
            <a:off x="6446520" y="2304288"/>
            <a:ext cx="4434840" cy="804672"/>
          </a:xfrm>
          <a:prstGeom prst="roundRect">
            <a:avLst>
              <a:gd name="adj" fmla="val 13636"/>
            </a:avLst>
          </a:prstGeom>
          <a:solidFill>
            <a:srgbClr val="FFFFFF"/>
          </a:solidFill>
          <a:ln/>
        </p:spPr>
        <p:txBody>
          <a:bodyPr wrap="square" lIns="1016" tIns="1016" rIns="1016" bIns="1016" rtlCol="0" anchor="ctr">
            <a:normAutofit/>
          </a:bodyPr>
          <a:lstStyle/>
          <a:p>
            <a:pPr algn="ctr" indent="0" marL="0">
              <a:buNone/>
            </a:pPr>
            <a:r>
              <a:rPr lang="en-US" sz="1700" dirty="0">
                <a:solidFill>
                  <a:srgbClr val="1A2633"/>
                </a:solidFill>
                <a:latin typeface="NanumBarunGothic" pitchFamily="34" charset="0"/>
                <a:ea typeface="NanumBarunGothic" pitchFamily="34" charset="-122"/>
                <a:cs typeface="NanumBarunGothic" pitchFamily="34" charset="-120"/>
              </a:rPr>
              <a:t>고객의 감정을 움직여</a:t>
            </a:r>
            <a:endParaRPr lang="en-US" sz="1700" dirty="0"/>
          </a:p>
          <a:p>
            <a:pPr algn="ctr" indent="0" marL="0">
              <a:buNone/>
            </a:pPr>
            <a:r>
              <a:rPr lang="en-US" sz="1700" dirty="0">
                <a:solidFill>
                  <a:srgbClr val="1A2633"/>
                </a:solidFill>
                <a:latin typeface="NanumBarunGothic" pitchFamily="34" charset="0"/>
                <a:ea typeface="NanumBarunGothic" pitchFamily="34" charset="-122"/>
                <a:cs typeface="NanumBarunGothic" pitchFamily="34" charset="-120"/>
              </a:rPr>
              <a:t>상품 가치를 높임</a:t>
            </a:r>
            <a:endParaRPr lang="en-US" sz="1700" dirty="0"/>
          </a:p>
        </p:txBody>
      </p:sp>
      <p:sp>
        <p:nvSpPr>
          <p:cNvPr id="14" name="Text 12"/>
          <p:cNvSpPr/>
          <p:nvPr/>
        </p:nvSpPr>
        <p:spPr>
          <a:xfrm>
            <a:off x="6446520" y="3703320"/>
            <a:ext cx="4434840" cy="566928"/>
          </a:xfrm>
          <a:prstGeom prst="roundRect">
            <a:avLst>
              <a:gd name="adj" fmla="val 19355"/>
            </a:avLst>
          </a:prstGeom>
          <a:solidFill>
            <a:srgbClr val="2D7D6E"/>
          </a:solidFill>
          <a:ln/>
        </p:spPr>
        <p:txBody>
          <a:bodyPr wrap="square" lIns="1016" tIns="1016" rIns="1016" bIns="1016" rtlCol="0" anchor="ctr">
            <a:normAutofit/>
          </a:bodyPr>
          <a:lstStyle/>
          <a:p>
            <a:pPr algn="ctr" indent="0" marL="0">
              <a:buNone/>
            </a:pPr>
            <a:r>
              <a:rPr lang="en-US" sz="2000" b="1" dirty="0">
                <a:solidFill>
                  <a:srgbClr val="FFFFFF"/>
                </a:solidFill>
                <a:latin typeface="NanumBarunGothic" pitchFamily="34" charset="0"/>
                <a:ea typeface="NanumBarunGothic" pitchFamily="34" charset="-122"/>
                <a:cs typeface="NanumBarunGothic" pitchFamily="34" charset="-120"/>
              </a:rPr>
              <a:t>트렌드 분석 능력</a:t>
            </a:r>
            <a:endParaRPr lang="en-US" sz="2000" dirty="0"/>
          </a:p>
        </p:txBody>
      </p:sp>
      <p:sp>
        <p:nvSpPr>
          <p:cNvPr id="15" name="Text 13"/>
          <p:cNvSpPr/>
          <p:nvPr/>
        </p:nvSpPr>
        <p:spPr>
          <a:xfrm>
            <a:off x="6446520" y="4315968"/>
            <a:ext cx="4434840" cy="804672"/>
          </a:xfrm>
          <a:prstGeom prst="roundRect">
            <a:avLst>
              <a:gd name="adj" fmla="val 13636"/>
            </a:avLst>
          </a:prstGeom>
          <a:solidFill>
            <a:srgbClr val="FFFFFF"/>
          </a:solidFill>
          <a:ln/>
        </p:spPr>
        <p:txBody>
          <a:bodyPr wrap="square" lIns="1016" tIns="1016" rIns="1016" bIns="1016" rtlCol="0" anchor="ctr">
            <a:normAutofit/>
          </a:bodyPr>
          <a:lstStyle/>
          <a:p>
            <a:pPr algn="ctr" indent="0" marL="0">
              <a:buNone/>
            </a:pPr>
            <a:r>
              <a:rPr lang="en-US" sz="1700" dirty="0">
                <a:solidFill>
                  <a:srgbClr val="1A2633"/>
                </a:solidFill>
                <a:latin typeface="NanumBarunGothic" pitchFamily="34" charset="0"/>
                <a:ea typeface="NanumBarunGothic" pitchFamily="34" charset="-122"/>
                <a:cs typeface="NanumBarunGothic" pitchFamily="34" charset="-120"/>
              </a:rPr>
              <a:t>시장 변화를 이해하고</a:t>
            </a:r>
            <a:endParaRPr lang="en-US" sz="1700" dirty="0"/>
          </a:p>
          <a:p>
            <a:pPr algn="ctr" indent="0" marL="0">
              <a:buNone/>
            </a:pPr>
            <a:r>
              <a:rPr lang="en-US" sz="1700" dirty="0">
                <a:solidFill>
                  <a:srgbClr val="1A2633"/>
                </a:solidFill>
                <a:latin typeface="NanumBarunGothic" pitchFamily="34" charset="0"/>
                <a:ea typeface="NanumBarunGothic" pitchFamily="34" charset="-122"/>
                <a:cs typeface="NanumBarunGothic" pitchFamily="34" charset="-120"/>
              </a:rPr>
              <a:t>빠르게 대응</a:t>
            </a:r>
            <a:endParaRPr lang="en-US" sz="1700" dirty="0"/>
          </a:p>
        </p:txBody>
      </p:sp>
      <p:sp>
        <p:nvSpPr>
          <p:cNvPr id="16" name="Text 14"/>
          <p:cNvSpPr/>
          <p:nvPr/>
        </p:nvSpPr>
        <p:spPr>
          <a:xfrm>
            <a:off x="2029968" y="5413248"/>
            <a:ext cx="8138160" cy="384048"/>
          </a:xfrm>
          <a:prstGeom prst="roundRect">
            <a:avLst>
              <a:gd name="adj" fmla="val 28571"/>
            </a:avLst>
          </a:prstGeom>
          <a:solidFill>
            <a:srgbClr val="F7FBFF"/>
          </a:solidFill>
          <a:ln/>
        </p:spPr>
        <p:txBody>
          <a:bodyPr wrap="square" lIns="1016" tIns="1016" rIns="1016" bIns="1016" rtlCol="0" anchor="ctr">
            <a:normAutofit/>
          </a:bodyPr>
          <a:lstStyle/>
          <a:p>
            <a:pPr algn="ctr" indent="0" marL="0">
              <a:buNone/>
            </a:pPr>
            <a:r>
              <a:rPr lang="en-US" sz="1450" dirty="0">
                <a:solidFill>
                  <a:srgbClr val="5D6B7A"/>
                </a:solidFill>
                <a:latin typeface="NanumBarunGothic" pitchFamily="34" charset="0"/>
                <a:ea typeface="NanumBarunGothic" pitchFamily="34" charset="-122"/>
                <a:cs typeface="NanumBarunGothic" pitchFamily="34" charset="-120"/>
              </a:rPr>
              <a:t>공통 핵심: 고객을 정확히 이해하고, 나만의 차별화된 이야기를 시장 변화에 맞게 전달한다.</a:t>
            </a:r>
            <a:endParaRPr lang="en-US" sz="1450" dirty="0"/>
          </a:p>
        </p:txBody>
      </p:sp>
      <p:sp>
        <p:nvSpPr>
          <p:cNvPr id="17" name="Text 15"/>
          <p:cNvSpPr/>
          <p:nvPr/>
        </p:nvSpPr>
        <p:spPr>
          <a:xfrm>
            <a:off x="502920" y="5916168"/>
            <a:ext cx="11201400" cy="676656"/>
          </a:xfrm>
          <a:prstGeom prst="roundRect">
            <a:avLst>
              <a:gd name="adj" fmla="val 16216"/>
            </a:avLst>
          </a:prstGeom>
          <a:solidFill>
            <a:srgbClr val="FFF7E6"/>
          </a:solidFill>
          <a:ln w="12700">
            <a:solidFill>
              <a:srgbClr val="E7C97A"/>
            </a:solidFill>
          </a:ln>
        </p:spPr>
        <p:txBody>
          <a:bodyPr wrap="square" lIns="1524" tIns="1524" rIns="1524" bIns="1524" rtlCol="0" anchor="ctr">
            <a:normAutofit/>
          </a:bodyPr>
          <a:lstStyle/>
          <a:p>
            <a:pPr indent="0" marL="0">
              <a:buNone/>
            </a:pPr>
            <a:r>
              <a:rPr lang="en-US" sz="1350" dirty="0">
                <a:solidFill>
                  <a:srgbClr val="1A2633"/>
                </a:solidFill>
                <a:latin typeface="NanumBarunGothic" pitchFamily="34" charset="0"/>
                <a:ea typeface="NanumBarunGothic" pitchFamily="34" charset="-122"/>
                <a:cs typeface="NanumBarunGothic" pitchFamily="34" charset="-120"/>
              </a:rPr>
              <a:t>선배 창업자들의 조언은 화려한 아이디어보다 고객 이해, 전문성, 스토리텔링, 트렌드 대응 능력에 모입니다.</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4345A"/>
          </a:solidFill>
          <a:ln w="12700">
            <a:solidFill>
              <a:srgbClr val="14345A">
                <a:alpha val="0"/>
              </a:srgbClr>
            </a:solidFill>
            <a:prstDash val="solid"/>
          </a:ln>
        </p:spPr>
      </p:sp>
      <p:sp>
        <p:nvSpPr>
          <p:cNvPr id="3" name="Shape 1"/>
          <p:cNvSpPr/>
          <p:nvPr/>
        </p:nvSpPr>
        <p:spPr>
          <a:xfrm>
            <a:off x="0" y="128016"/>
            <a:ext cx="146304" cy="6729984"/>
          </a:xfrm>
          <a:prstGeom prst="rect">
            <a:avLst/>
          </a:prstGeom>
          <a:solidFill>
            <a:srgbClr val="EAF4FF"/>
          </a:solidFill>
          <a:ln w="12700">
            <a:solidFill>
              <a:srgbClr val="EAF4FF">
                <a:alpha val="0"/>
              </a:srgbClr>
            </a:solidFill>
            <a:prstDash val="solid"/>
          </a:ln>
        </p:spPr>
      </p:sp>
      <p:sp>
        <p:nvSpPr>
          <p:cNvPr id="4" name="Text 2"/>
          <p:cNvSpPr/>
          <p:nvPr/>
        </p:nvSpPr>
        <p:spPr>
          <a:xfrm>
            <a:off x="11320272" y="320040"/>
            <a:ext cx="384048" cy="228600"/>
          </a:xfrm>
          <a:prstGeom prst="rect">
            <a:avLst/>
          </a:prstGeom>
          <a:noFill/>
          <a:ln/>
        </p:spPr>
        <p:txBody>
          <a:bodyPr wrap="square" lIns="0" tIns="0" rIns="0" bIns="0" rtlCol="0" anchor="ctr">
            <a:normAutofit/>
          </a:bodyPr>
          <a:lstStyle/>
          <a:p>
            <a:pPr algn="r" indent="0" marL="0">
              <a:buNone/>
            </a:pPr>
            <a:r>
              <a:rPr lang="en-US" sz="1050" dirty="0">
                <a:solidFill>
                  <a:srgbClr val="5D6B7A"/>
                </a:solidFill>
                <a:latin typeface="NanumBarunGothic" pitchFamily="34" charset="0"/>
                <a:ea typeface="NanumBarunGothic" pitchFamily="34" charset="-122"/>
                <a:cs typeface="NanumBarunGothic" pitchFamily="34" charset="-120"/>
              </a:rPr>
              <a:t>10</a:t>
            </a:r>
            <a:endParaRPr lang="en-US" sz="1050" dirty="0"/>
          </a:p>
        </p:txBody>
      </p:sp>
      <p:sp>
        <p:nvSpPr>
          <p:cNvPr id="5" name="Shape 3"/>
          <p:cNvSpPr/>
          <p:nvPr/>
        </p:nvSpPr>
        <p:spPr>
          <a:xfrm>
            <a:off x="11759184" y="438912"/>
            <a:ext cx="256032" cy="0"/>
          </a:xfrm>
          <a:prstGeom prst="line">
            <a:avLst/>
          </a:prstGeom>
          <a:noFill/>
          <a:ln w="25400">
            <a:solidFill>
              <a:srgbClr val="C79A2D"/>
            </a:solidFill>
            <a:prstDash val="solid"/>
          </a:ln>
        </p:spPr>
      </p:sp>
      <p:sp>
        <p:nvSpPr>
          <p:cNvPr id="6" name="Text 4"/>
          <p:cNvSpPr/>
          <p:nvPr/>
        </p:nvSpPr>
        <p:spPr>
          <a:xfrm>
            <a:off x="502920" y="347472"/>
            <a:ext cx="9738360" cy="475488"/>
          </a:xfrm>
          <a:prstGeom prst="rect">
            <a:avLst/>
          </a:prstGeom>
          <a:noFill/>
          <a:ln/>
        </p:spPr>
        <p:txBody>
          <a:bodyPr wrap="square" lIns="0" tIns="0" rIns="0" bIns="0" rtlCol="0" anchor="ctr">
            <a:normAutofit/>
          </a:bodyPr>
          <a:lstStyle/>
          <a:p>
            <a:pPr algn="l" indent="0" marL="0">
              <a:buNone/>
            </a:pPr>
            <a:r>
              <a:rPr lang="en-US" sz="2800" b="1" dirty="0">
                <a:solidFill>
                  <a:srgbClr val="14345A"/>
                </a:solidFill>
                <a:latin typeface="NanumBarunGothic" pitchFamily="34" charset="0"/>
                <a:ea typeface="NanumBarunGothic" pitchFamily="34" charset="-122"/>
                <a:cs typeface="NanumBarunGothic" pitchFamily="34" charset="-120"/>
              </a:rPr>
              <a:t>여행업 창업 절차 체크리스트</a:t>
            </a:r>
            <a:endParaRPr lang="en-US" sz="2800" dirty="0"/>
          </a:p>
        </p:txBody>
      </p:sp>
      <p:sp>
        <p:nvSpPr>
          <p:cNvPr id="7" name="Text 5"/>
          <p:cNvSpPr/>
          <p:nvPr/>
        </p:nvSpPr>
        <p:spPr>
          <a:xfrm>
            <a:off x="530352" y="841248"/>
            <a:ext cx="9784080" cy="292608"/>
          </a:xfrm>
          <a:prstGeom prst="rect">
            <a:avLst/>
          </a:prstGeom>
          <a:noFill/>
          <a:ln/>
        </p:spPr>
        <p:txBody>
          <a:bodyPr wrap="square" lIns="0" tIns="0" rIns="0" bIns="0" rtlCol="0" anchor="ctr">
            <a:normAutofit/>
          </a:bodyPr>
          <a:lstStyle/>
          <a:p>
            <a:pPr algn="l" indent="0" marL="0">
              <a:buNone/>
            </a:pPr>
            <a:r>
              <a:rPr lang="en-US" sz="1350" dirty="0">
                <a:solidFill>
                  <a:srgbClr val="5D6B7A"/>
                </a:solidFill>
                <a:latin typeface="NanumBarunGothic" pitchFamily="34" charset="0"/>
                <a:ea typeface="NanumBarunGothic" pitchFamily="34" charset="-122"/>
                <a:cs typeface="NanumBarunGothic" pitchFamily="34" charset="-120"/>
              </a:rPr>
              <a:t>아이디어를 실제 사업으로 전환하는 실행 순서</a:t>
            </a:r>
            <a:endParaRPr lang="en-US" sz="1350" dirty="0"/>
          </a:p>
        </p:txBody>
      </p:sp>
      <p:sp>
        <p:nvSpPr>
          <p:cNvPr id="8" name="Shape 6"/>
          <p:cNvSpPr/>
          <p:nvPr/>
        </p:nvSpPr>
        <p:spPr>
          <a:xfrm>
            <a:off x="1581912" y="2834640"/>
            <a:ext cx="749808" cy="0"/>
          </a:xfrm>
          <a:prstGeom prst="line">
            <a:avLst/>
          </a:prstGeom>
          <a:noFill/>
          <a:ln w="17780">
            <a:solidFill>
              <a:srgbClr val="C79A2D"/>
            </a:solidFill>
            <a:prstDash val="solid"/>
            <a:headEnd type="none"/>
            <a:tailEnd type="triangle"/>
          </a:ln>
        </p:spPr>
      </p:sp>
      <p:sp>
        <p:nvSpPr>
          <p:cNvPr id="9" name="Shape 7"/>
          <p:cNvSpPr/>
          <p:nvPr/>
        </p:nvSpPr>
        <p:spPr>
          <a:xfrm>
            <a:off x="3118104" y="2834640"/>
            <a:ext cx="749808" cy="0"/>
          </a:xfrm>
          <a:prstGeom prst="line">
            <a:avLst/>
          </a:prstGeom>
          <a:noFill/>
          <a:ln w="17780">
            <a:solidFill>
              <a:srgbClr val="C79A2D"/>
            </a:solidFill>
            <a:prstDash val="solid"/>
            <a:headEnd type="none"/>
            <a:tailEnd type="triangle"/>
          </a:ln>
        </p:spPr>
      </p:sp>
      <p:sp>
        <p:nvSpPr>
          <p:cNvPr id="10" name="Shape 8"/>
          <p:cNvSpPr/>
          <p:nvPr/>
        </p:nvSpPr>
        <p:spPr>
          <a:xfrm>
            <a:off x="4654296" y="2834640"/>
            <a:ext cx="749808" cy="0"/>
          </a:xfrm>
          <a:prstGeom prst="line">
            <a:avLst/>
          </a:prstGeom>
          <a:noFill/>
          <a:ln w="17780">
            <a:solidFill>
              <a:srgbClr val="C79A2D"/>
            </a:solidFill>
            <a:prstDash val="solid"/>
            <a:headEnd type="none"/>
            <a:tailEnd type="triangle"/>
          </a:ln>
        </p:spPr>
      </p:sp>
      <p:sp>
        <p:nvSpPr>
          <p:cNvPr id="11" name="Shape 9"/>
          <p:cNvSpPr/>
          <p:nvPr/>
        </p:nvSpPr>
        <p:spPr>
          <a:xfrm>
            <a:off x="6190488" y="2834640"/>
            <a:ext cx="749808" cy="0"/>
          </a:xfrm>
          <a:prstGeom prst="line">
            <a:avLst/>
          </a:prstGeom>
          <a:noFill/>
          <a:ln w="17780">
            <a:solidFill>
              <a:srgbClr val="C79A2D"/>
            </a:solidFill>
            <a:prstDash val="solid"/>
            <a:headEnd type="none"/>
            <a:tailEnd type="triangle"/>
          </a:ln>
        </p:spPr>
      </p:sp>
      <p:sp>
        <p:nvSpPr>
          <p:cNvPr id="12" name="Shape 10"/>
          <p:cNvSpPr/>
          <p:nvPr/>
        </p:nvSpPr>
        <p:spPr>
          <a:xfrm>
            <a:off x="7726680" y="2834640"/>
            <a:ext cx="749808" cy="0"/>
          </a:xfrm>
          <a:prstGeom prst="line">
            <a:avLst/>
          </a:prstGeom>
          <a:noFill/>
          <a:ln w="17780">
            <a:solidFill>
              <a:srgbClr val="C79A2D"/>
            </a:solidFill>
            <a:prstDash val="solid"/>
            <a:headEnd type="none"/>
            <a:tailEnd type="triangle"/>
          </a:ln>
        </p:spPr>
      </p:sp>
      <p:sp>
        <p:nvSpPr>
          <p:cNvPr id="13" name="Shape 11"/>
          <p:cNvSpPr/>
          <p:nvPr/>
        </p:nvSpPr>
        <p:spPr>
          <a:xfrm>
            <a:off x="9262872" y="2834640"/>
            <a:ext cx="749808" cy="0"/>
          </a:xfrm>
          <a:prstGeom prst="line">
            <a:avLst/>
          </a:prstGeom>
          <a:noFill/>
          <a:ln w="17780">
            <a:solidFill>
              <a:srgbClr val="C79A2D"/>
            </a:solidFill>
            <a:prstDash val="solid"/>
            <a:headEnd type="none"/>
            <a:tailEnd type="triangle"/>
          </a:ln>
        </p:spPr>
      </p:sp>
      <p:sp>
        <p:nvSpPr>
          <p:cNvPr id="14" name="Text 12"/>
          <p:cNvSpPr/>
          <p:nvPr/>
        </p:nvSpPr>
        <p:spPr>
          <a:xfrm>
            <a:off x="941832" y="1874520"/>
            <a:ext cx="530352" cy="530352"/>
          </a:xfrm>
          <a:prstGeom prst="ellipse">
            <a:avLst>
              <a:gd name="adj" fmla="val 20690"/>
            </a:avLst>
          </a:prstGeom>
          <a:solidFill>
            <a:srgbClr val="1F5F99"/>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1</a:t>
            </a:r>
            <a:endParaRPr lang="en-US" sz="1600" dirty="0"/>
          </a:p>
        </p:txBody>
      </p:sp>
      <p:sp>
        <p:nvSpPr>
          <p:cNvPr id="15" name="Text 13"/>
          <p:cNvSpPr/>
          <p:nvPr/>
        </p:nvSpPr>
        <p:spPr>
          <a:xfrm>
            <a:off x="502920" y="3127248"/>
            <a:ext cx="132588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시장조사</a:t>
            </a:r>
            <a:endParaRPr lang="en-US" sz="1380" dirty="0"/>
          </a:p>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고객층 분석</a:t>
            </a:r>
            <a:endParaRPr lang="en-US" sz="1380" dirty="0"/>
          </a:p>
        </p:txBody>
      </p:sp>
      <p:sp>
        <p:nvSpPr>
          <p:cNvPr id="16" name="Text 14"/>
          <p:cNvSpPr/>
          <p:nvPr/>
        </p:nvSpPr>
        <p:spPr>
          <a:xfrm>
            <a:off x="2478024" y="1874520"/>
            <a:ext cx="530352" cy="530352"/>
          </a:xfrm>
          <a:prstGeom prst="ellipse">
            <a:avLst>
              <a:gd name="adj" fmla="val 20690"/>
            </a:avLst>
          </a:prstGeom>
          <a:solidFill>
            <a:srgbClr val="1F5F99"/>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2</a:t>
            </a:r>
            <a:endParaRPr lang="en-US" sz="1600" dirty="0"/>
          </a:p>
        </p:txBody>
      </p:sp>
      <p:sp>
        <p:nvSpPr>
          <p:cNvPr id="17" name="Text 15"/>
          <p:cNvSpPr/>
          <p:nvPr/>
        </p:nvSpPr>
        <p:spPr>
          <a:xfrm>
            <a:off x="2039112" y="3127248"/>
            <a:ext cx="132588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차별화</a:t>
            </a:r>
            <a:endParaRPr lang="en-US" sz="1380" dirty="0"/>
          </a:p>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전략 수립</a:t>
            </a:r>
            <a:endParaRPr lang="en-US" sz="1380" dirty="0"/>
          </a:p>
        </p:txBody>
      </p:sp>
      <p:sp>
        <p:nvSpPr>
          <p:cNvPr id="18" name="Text 16"/>
          <p:cNvSpPr/>
          <p:nvPr/>
        </p:nvSpPr>
        <p:spPr>
          <a:xfrm>
            <a:off x="4014216" y="1874520"/>
            <a:ext cx="530352" cy="530352"/>
          </a:xfrm>
          <a:prstGeom prst="ellipse">
            <a:avLst>
              <a:gd name="adj" fmla="val 20690"/>
            </a:avLst>
          </a:prstGeom>
          <a:solidFill>
            <a:srgbClr val="1F5F99"/>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3</a:t>
            </a:r>
            <a:endParaRPr lang="en-US" sz="1600" dirty="0"/>
          </a:p>
        </p:txBody>
      </p:sp>
      <p:sp>
        <p:nvSpPr>
          <p:cNvPr id="19" name="Text 17"/>
          <p:cNvSpPr/>
          <p:nvPr/>
        </p:nvSpPr>
        <p:spPr>
          <a:xfrm>
            <a:off x="3575304" y="3127248"/>
            <a:ext cx="132588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상품 컨셉</a:t>
            </a:r>
            <a:endParaRPr lang="en-US" sz="1380" dirty="0"/>
          </a:p>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수익모델</a:t>
            </a:r>
            <a:endParaRPr lang="en-US" sz="1380" dirty="0"/>
          </a:p>
        </p:txBody>
      </p:sp>
      <p:sp>
        <p:nvSpPr>
          <p:cNvPr id="20" name="Text 18"/>
          <p:cNvSpPr/>
          <p:nvPr/>
        </p:nvSpPr>
        <p:spPr>
          <a:xfrm>
            <a:off x="5550408" y="1874520"/>
            <a:ext cx="530352" cy="530352"/>
          </a:xfrm>
          <a:prstGeom prst="ellipse">
            <a:avLst>
              <a:gd name="adj" fmla="val 20690"/>
            </a:avLst>
          </a:prstGeom>
          <a:solidFill>
            <a:srgbClr val="B84848"/>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4</a:t>
            </a:r>
            <a:endParaRPr lang="en-US" sz="1600" dirty="0"/>
          </a:p>
        </p:txBody>
      </p:sp>
      <p:sp>
        <p:nvSpPr>
          <p:cNvPr id="21" name="Text 19"/>
          <p:cNvSpPr/>
          <p:nvPr/>
        </p:nvSpPr>
        <p:spPr>
          <a:xfrm>
            <a:off x="5111496" y="3127248"/>
            <a:ext cx="132588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등록·보험</a:t>
            </a:r>
            <a:endParaRPr lang="en-US" sz="1380" dirty="0"/>
          </a:p>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법적 요건</a:t>
            </a:r>
            <a:endParaRPr lang="en-US" sz="1380" dirty="0"/>
          </a:p>
        </p:txBody>
      </p:sp>
      <p:sp>
        <p:nvSpPr>
          <p:cNvPr id="22" name="Text 20"/>
          <p:cNvSpPr/>
          <p:nvPr/>
        </p:nvSpPr>
        <p:spPr>
          <a:xfrm>
            <a:off x="7086600" y="1874520"/>
            <a:ext cx="530352" cy="530352"/>
          </a:xfrm>
          <a:prstGeom prst="ellipse">
            <a:avLst>
              <a:gd name="adj" fmla="val 20690"/>
            </a:avLst>
          </a:prstGeom>
          <a:solidFill>
            <a:srgbClr val="2D7D6E"/>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5</a:t>
            </a:r>
            <a:endParaRPr lang="en-US" sz="1600" dirty="0"/>
          </a:p>
        </p:txBody>
      </p:sp>
      <p:sp>
        <p:nvSpPr>
          <p:cNvPr id="23" name="Text 21"/>
          <p:cNvSpPr/>
          <p:nvPr/>
        </p:nvSpPr>
        <p:spPr>
          <a:xfrm>
            <a:off x="6647688" y="3127248"/>
            <a:ext cx="132588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인프라</a:t>
            </a:r>
            <a:endParaRPr lang="en-US" sz="1380" dirty="0"/>
          </a:p>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구축</a:t>
            </a:r>
            <a:endParaRPr lang="en-US" sz="1380" dirty="0"/>
          </a:p>
        </p:txBody>
      </p:sp>
      <p:sp>
        <p:nvSpPr>
          <p:cNvPr id="24" name="Text 22"/>
          <p:cNvSpPr/>
          <p:nvPr/>
        </p:nvSpPr>
        <p:spPr>
          <a:xfrm>
            <a:off x="8622792" y="1874520"/>
            <a:ext cx="530352" cy="530352"/>
          </a:xfrm>
          <a:prstGeom prst="ellipse">
            <a:avLst>
              <a:gd name="adj" fmla="val 20690"/>
            </a:avLst>
          </a:prstGeom>
          <a:solidFill>
            <a:srgbClr val="2D7D6E"/>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6</a:t>
            </a:r>
            <a:endParaRPr lang="en-US" sz="1600" dirty="0"/>
          </a:p>
        </p:txBody>
      </p:sp>
      <p:sp>
        <p:nvSpPr>
          <p:cNvPr id="25" name="Text 23"/>
          <p:cNvSpPr/>
          <p:nvPr/>
        </p:nvSpPr>
        <p:spPr>
          <a:xfrm>
            <a:off x="8183880" y="3127248"/>
            <a:ext cx="132588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협력업체</a:t>
            </a:r>
            <a:endParaRPr lang="en-US" sz="1380" dirty="0"/>
          </a:p>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계약</a:t>
            </a:r>
            <a:endParaRPr lang="en-US" sz="1380" dirty="0"/>
          </a:p>
        </p:txBody>
      </p:sp>
      <p:sp>
        <p:nvSpPr>
          <p:cNvPr id="26" name="Text 24"/>
          <p:cNvSpPr/>
          <p:nvPr/>
        </p:nvSpPr>
        <p:spPr>
          <a:xfrm>
            <a:off x="10158984" y="1874520"/>
            <a:ext cx="530352" cy="530352"/>
          </a:xfrm>
          <a:prstGeom prst="ellipse">
            <a:avLst>
              <a:gd name="adj" fmla="val 20690"/>
            </a:avLst>
          </a:prstGeom>
          <a:solidFill>
            <a:srgbClr val="2D7D6E"/>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7</a:t>
            </a:r>
            <a:endParaRPr lang="en-US" sz="1600" dirty="0"/>
          </a:p>
        </p:txBody>
      </p:sp>
      <p:sp>
        <p:nvSpPr>
          <p:cNvPr id="27" name="Text 25"/>
          <p:cNvSpPr/>
          <p:nvPr/>
        </p:nvSpPr>
        <p:spPr>
          <a:xfrm>
            <a:off x="9720072" y="3127248"/>
            <a:ext cx="1325880" cy="841248"/>
          </a:xfrm>
          <a:prstGeom prst="roundRect">
            <a:avLst>
              <a:gd name="adj" fmla="val 13043"/>
            </a:avLst>
          </a:prstGeom>
          <a:solidFill>
            <a:srgbClr val="FFFFFF"/>
          </a:solidFill>
          <a:ln/>
        </p:spPr>
        <p:txBody>
          <a:bodyPr wrap="square" lIns="1016" tIns="1016" rIns="1016" bIns="1016" rtlCol="0" anchor="ctr">
            <a:normAutofit/>
          </a:bodyPr>
          <a:lstStyle/>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시그니처</a:t>
            </a:r>
            <a:endParaRPr lang="en-US" sz="1380" dirty="0"/>
          </a:p>
          <a:p>
            <a:pPr algn="ctr" indent="0" marL="0">
              <a:buNone/>
            </a:pPr>
            <a:r>
              <a:rPr lang="en-US" sz="1380" b="1" dirty="0">
                <a:solidFill>
                  <a:srgbClr val="1A2633"/>
                </a:solidFill>
                <a:latin typeface="NanumBarunGothic" pitchFamily="34" charset="0"/>
                <a:ea typeface="NanumBarunGothic" pitchFamily="34" charset="-122"/>
                <a:cs typeface="NanumBarunGothic" pitchFamily="34" charset="-120"/>
              </a:rPr>
              <a:t>상품 개발</a:t>
            </a:r>
            <a:endParaRPr lang="en-US" sz="1380" dirty="0"/>
          </a:p>
        </p:txBody>
      </p:sp>
      <p:sp>
        <p:nvSpPr>
          <p:cNvPr id="28" name="Text 26"/>
          <p:cNvSpPr/>
          <p:nvPr/>
        </p:nvSpPr>
        <p:spPr>
          <a:xfrm>
            <a:off x="2606040" y="4727448"/>
            <a:ext cx="7086600" cy="566928"/>
          </a:xfrm>
          <a:prstGeom prst="roundRect">
            <a:avLst>
              <a:gd name="adj" fmla="val 19355"/>
            </a:avLst>
          </a:prstGeom>
          <a:solidFill>
            <a:srgbClr val="FFF7E6"/>
          </a:solidFill>
          <a:ln/>
        </p:spPr>
        <p:txBody>
          <a:bodyPr wrap="square" lIns="1016" tIns="1016" rIns="1016" bIns="1016" rtlCol="0" anchor="ctr">
            <a:normAutofit/>
          </a:bodyPr>
          <a:lstStyle/>
          <a:p>
            <a:pPr algn="ctr" indent="0" marL="0">
              <a:buNone/>
            </a:pPr>
            <a:r>
              <a:rPr lang="en-US" sz="1800" b="1" dirty="0">
                <a:solidFill>
                  <a:srgbClr val="C79A2D"/>
                </a:solidFill>
                <a:latin typeface="NanumBarunGothic" pitchFamily="34" charset="0"/>
                <a:ea typeface="NanumBarunGothic" pitchFamily="34" charset="-122"/>
                <a:cs typeface="NanumBarunGothic" pitchFamily="34" charset="-120"/>
              </a:rPr>
              <a:t>시범 운영 → 피드백 반영 → 가격·동선·운영방식 보완</a:t>
            </a:r>
            <a:endParaRPr lang="en-US" sz="1800" dirty="0"/>
          </a:p>
        </p:txBody>
      </p:sp>
      <p:sp>
        <p:nvSpPr>
          <p:cNvPr id="29" name="Text 27"/>
          <p:cNvSpPr/>
          <p:nvPr/>
        </p:nvSpPr>
        <p:spPr>
          <a:xfrm>
            <a:off x="502920" y="5916168"/>
            <a:ext cx="11201400" cy="676656"/>
          </a:xfrm>
          <a:prstGeom prst="roundRect">
            <a:avLst>
              <a:gd name="adj" fmla="val 16216"/>
            </a:avLst>
          </a:prstGeom>
          <a:solidFill>
            <a:srgbClr val="FFF7E6"/>
          </a:solidFill>
          <a:ln w="12700">
            <a:solidFill>
              <a:srgbClr val="E7C97A"/>
            </a:solidFill>
          </a:ln>
        </p:spPr>
        <p:txBody>
          <a:bodyPr wrap="square" lIns="1524" tIns="1524" rIns="1524" bIns="1524" rtlCol="0" anchor="ctr">
            <a:normAutofit/>
          </a:bodyPr>
          <a:lstStyle/>
          <a:p>
            <a:pPr indent="0" marL="0">
              <a:buNone/>
            </a:pPr>
            <a:r>
              <a:rPr lang="en-US" sz="1350" dirty="0">
                <a:solidFill>
                  <a:srgbClr val="1A2633"/>
                </a:solidFill>
                <a:latin typeface="NanumBarunGothic" pitchFamily="34" charset="0"/>
                <a:ea typeface="NanumBarunGothic" pitchFamily="34" charset="-122"/>
                <a:cs typeface="NanumBarunGothic" pitchFamily="34" charset="-120"/>
              </a:rPr>
              <a:t>창업 절차는 시장조사에서 시작해 상품 컨셉, 등록과 보험, 인프라, 협력업체 계약, 시그니처 상품 개발로 이어집니다. 마지막에는 반드시 시범 운영과 피드백이 필요합니다.</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4345A"/>
          </a:solidFill>
          <a:ln w="12700">
            <a:solidFill>
              <a:srgbClr val="14345A">
                <a:alpha val="0"/>
              </a:srgbClr>
            </a:solidFill>
            <a:prstDash val="solid"/>
          </a:ln>
        </p:spPr>
      </p:sp>
      <p:sp>
        <p:nvSpPr>
          <p:cNvPr id="3" name="Shape 1"/>
          <p:cNvSpPr/>
          <p:nvPr/>
        </p:nvSpPr>
        <p:spPr>
          <a:xfrm>
            <a:off x="0" y="128016"/>
            <a:ext cx="146304" cy="6729984"/>
          </a:xfrm>
          <a:prstGeom prst="rect">
            <a:avLst/>
          </a:prstGeom>
          <a:solidFill>
            <a:srgbClr val="EAF4FF"/>
          </a:solidFill>
          <a:ln w="12700">
            <a:solidFill>
              <a:srgbClr val="EAF4FF">
                <a:alpha val="0"/>
              </a:srgbClr>
            </a:solidFill>
            <a:prstDash val="solid"/>
          </a:ln>
        </p:spPr>
      </p:sp>
      <p:sp>
        <p:nvSpPr>
          <p:cNvPr id="4" name="Text 2"/>
          <p:cNvSpPr/>
          <p:nvPr/>
        </p:nvSpPr>
        <p:spPr>
          <a:xfrm>
            <a:off x="11320272" y="320040"/>
            <a:ext cx="384048" cy="228600"/>
          </a:xfrm>
          <a:prstGeom prst="rect">
            <a:avLst/>
          </a:prstGeom>
          <a:noFill/>
          <a:ln/>
        </p:spPr>
        <p:txBody>
          <a:bodyPr wrap="square" lIns="0" tIns="0" rIns="0" bIns="0" rtlCol="0" anchor="ctr">
            <a:normAutofit/>
          </a:bodyPr>
          <a:lstStyle/>
          <a:p>
            <a:pPr algn="r" indent="0" marL="0">
              <a:buNone/>
            </a:pPr>
            <a:r>
              <a:rPr lang="en-US" sz="1050" dirty="0">
                <a:solidFill>
                  <a:srgbClr val="5D6B7A"/>
                </a:solidFill>
                <a:latin typeface="NanumBarunGothic" pitchFamily="34" charset="0"/>
                <a:ea typeface="NanumBarunGothic" pitchFamily="34" charset="-122"/>
                <a:cs typeface="NanumBarunGothic" pitchFamily="34" charset="-120"/>
              </a:rPr>
              <a:t>11</a:t>
            </a:r>
            <a:endParaRPr lang="en-US" sz="1050" dirty="0"/>
          </a:p>
        </p:txBody>
      </p:sp>
      <p:sp>
        <p:nvSpPr>
          <p:cNvPr id="5" name="Shape 3"/>
          <p:cNvSpPr/>
          <p:nvPr/>
        </p:nvSpPr>
        <p:spPr>
          <a:xfrm>
            <a:off x="11759184" y="438912"/>
            <a:ext cx="256032" cy="0"/>
          </a:xfrm>
          <a:prstGeom prst="line">
            <a:avLst/>
          </a:prstGeom>
          <a:noFill/>
          <a:ln w="25400">
            <a:solidFill>
              <a:srgbClr val="C79A2D"/>
            </a:solidFill>
            <a:prstDash val="solid"/>
          </a:ln>
        </p:spPr>
      </p:sp>
      <p:sp>
        <p:nvSpPr>
          <p:cNvPr id="6" name="Text 4"/>
          <p:cNvSpPr/>
          <p:nvPr/>
        </p:nvSpPr>
        <p:spPr>
          <a:xfrm>
            <a:off x="502920" y="347472"/>
            <a:ext cx="9738360" cy="475488"/>
          </a:xfrm>
          <a:prstGeom prst="rect">
            <a:avLst/>
          </a:prstGeom>
          <a:noFill/>
          <a:ln/>
        </p:spPr>
        <p:txBody>
          <a:bodyPr wrap="square" lIns="0" tIns="0" rIns="0" bIns="0" rtlCol="0" anchor="ctr">
            <a:normAutofit/>
          </a:bodyPr>
          <a:lstStyle/>
          <a:p>
            <a:pPr algn="l" indent="0" marL="0">
              <a:buNone/>
            </a:pPr>
            <a:r>
              <a:rPr lang="en-US" sz="2800" b="1" dirty="0">
                <a:solidFill>
                  <a:srgbClr val="14345A"/>
                </a:solidFill>
                <a:latin typeface="NanumBarunGothic" pitchFamily="34" charset="0"/>
                <a:ea typeface="NanumBarunGothic" pitchFamily="34" charset="-122"/>
                <a:cs typeface="NanumBarunGothic" pitchFamily="34" charset="-120"/>
              </a:rPr>
              <a:t>여행업 창업의 법적 요건</a:t>
            </a:r>
            <a:endParaRPr lang="en-US" sz="2800" dirty="0"/>
          </a:p>
        </p:txBody>
      </p:sp>
      <p:sp>
        <p:nvSpPr>
          <p:cNvPr id="7" name="Text 5"/>
          <p:cNvSpPr/>
          <p:nvPr/>
        </p:nvSpPr>
        <p:spPr>
          <a:xfrm>
            <a:off x="530352" y="841248"/>
            <a:ext cx="9784080" cy="292608"/>
          </a:xfrm>
          <a:prstGeom prst="rect">
            <a:avLst/>
          </a:prstGeom>
          <a:noFill/>
          <a:ln/>
        </p:spPr>
        <p:txBody>
          <a:bodyPr wrap="square" lIns="0" tIns="0" rIns="0" bIns="0" rtlCol="0" anchor="ctr">
            <a:normAutofit/>
          </a:bodyPr>
          <a:lstStyle/>
          <a:p>
            <a:pPr algn="l" indent="0" marL="0">
              <a:buNone/>
            </a:pPr>
            <a:r>
              <a:rPr lang="en-US" sz="1350" dirty="0">
                <a:solidFill>
                  <a:srgbClr val="5D6B7A"/>
                </a:solidFill>
                <a:latin typeface="NanumBarunGothic" pitchFamily="34" charset="0"/>
                <a:ea typeface="NanumBarunGothic" pitchFamily="34" charset="-122"/>
                <a:cs typeface="NanumBarunGothic" pitchFamily="34" charset="-120"/>
              </a:rPr>
              <a:t>등록, 자본금, 사무실, 보증보험은 반드시 사전 확인</a:t>
            </a:r>
            <a:endParaRPr lang="en-US" sz="1350" dirty="0"/>
          </a:p>
        </p:txBody>
      </p:sp>
      <p:sp>
        <p:nvSpPr>
          <p:cNvPr id="8" name="Text 6"/>
          <p:cNvSpPr/>
          <p:nvPr/>
        </p:nvSpPr>
        <p:spPr>
          <a:xfrm>
            <a:off x="786384" y="1298448"/>
            <a:ext cx="2148840" cy="512064"/>
          </a:xfrm>
          <a:prstGeom prst="roundRect">
            <a:avLst>
              <a:gd name="adj" fmla="val 21429"/>
            </a:avLst>
          </a:prstGeom>
          <a:solidFill>
            <a:srgbClr val="14345A"/>
          </a:solidFill>
          <a:ln/>
        </p:spPr>
        <p:txBody>
          <a:bodyPr wrap="square" lIns="1016" tIns="1016" rIns="1016" bIns="1016" rtlCol="0" anchor="ctr">
            <a:normAutofit/>
          </a:bodyPr>
          <a:lstStyle/>
          <a:p>
            <a:pPr algn="ctr" indent="0" marL="0">
              <a:buNone/>
            </a:pPr>
            <a:r>
              <a:rPr lang="en-US" sz="1550" b="1" dirty="0">
                <a:solidFill>
                  <a:srgbClr val="FFFFFF"/>
                </a:solidFill>
                <a:latin typeface="NanumBarunGothic" pitchFamily="34" charset="0"/>
                <a:ea typeface="NanumBarunGothic" pitchFamily="34" charset="-122"/>
                <a:cs typeface="NanumBarunGothic" pitchFamily="34" charset="-120"/>
              </a:rPr>
              <a:t>여행업 등록</a:t>
            </a:r>
            <a:endParaRPr lang="en-US" sz="1550" dirty="0"/>
          </a:p>
        </p:txBody>
      </p:sp>
      <p:sp>
        <p:nvSpPr>
          <p:cNvPr id="9" name="Text 7"/>
          <p:cNvSpPr/>
          <p:nvPr/>
        </p:nvSpPr>
        <p:spPr>
          <a:xfrm>
            <a:off x="3072384" y="1371600"/>
            <a:ext cx="5257800" cy="301752"/>
          </a:xfrm>
          <a:prstGeom prst="rect">
            <a:avLst/>
          </a:prstGeom>
          <a:noFill/>
          <a:ln/>
        </p:spPr>
        <p:txBody>
          <a:bodyPr wrap="square" lIns="0" tIns="0" rIns="0" bIns="0" rtlCol="0" anchor="ctr">
            <a:normAutofit/>
          </a:bodyPr>
          <a:lstStyle/>
          <a:p>
            <a:pPr algn="l" indent="0" marL="0">
              <a:buNone/>
            </a:pPr>
            <a:r>
              <a:rPr lang="en-US" sz="1450" dirty="0">
                <a:solidFill>
                  <a:srgbClr val="1A2633"/>
                </a:solidFill>
                <a:latin typeface="NanumBarunGothic" pitchFamily="34" charset="0"/>
                <a:ea typeface="NanumBarunGothic" pitchFamily="34" charset="-122"/>
                <a:cs typeface="NanumBarunGothic" pitchFamily="34" charset="-120"/>
              </a:rPr>
              <a:t>관광진흥법상 여행업을 시작하려면 등록 절차 필요</a:t>
            </a:r>
            <a:endParaRPr lang="en-US" sz="1450" dirty="0"/>
          </a:p>
        </p:txBody>
      </p:sp>
      <p:sp>
        <p:nvSpPr>
          <p:cNvPr id="10" name="Text 8"/>
          <p:cNvSpPr/>
          <p:nvPr/>
        </p:nvSpPr>
        <p:spPr>
          <a:xfrm>
            <a:off x="786384" y="2048256"/>
            <a:ext cx="2148840" cy="512064"/>
          </a:xfrm>
          <a:prstGeom prst="roundRect">
            <a:avLst>
              <a:gd name="adj" fmla="val 21429"/>
            </a:avLst>
          </a:prstGeom>
          <a:solidFill>
            <a:srgbClr val="FFFFFF"/>
          </a:solidFill>
          <a:ln/>
        </p:spPr>
        <p:txBody>
          <a:bodyPr wrap="square" lIns="1016" tIns="1016" rIns="1016" bIns="1016" rtlCol="0" anchor="ctr">
            <a:normAutofit/>
          </a:bodyPr>
          <a:lstStyle/>
          <a:p>
            <a:pPr algn="ctr" indent="0" marL="0">
              <a:buNone/>
            </a:pPr>
            <a:r>
              <a:rPr lang="en-US" sz="1550" b="1" dirty="0">
                <a:solidFill>
                  <a:srgbClr val="14345A"/>
                </a:solidFill>
                <a:latin typeface="NanumBarunGothic" pitchFamily="34" charset="0"/>
                <a:ea typeface="NanumBarunGothic" pitchFamily="34" charset="-122"/>
                <a:cs typeface="NanumBarunGothic" pitchFamily="34" charset="-120"/>
              </a:rPr>
              <a:t>자본금 요건</a:t>
            </a:r>
            <a:endParaRPr lang="en-US" sz="1550" dirty="0"/>
          </a:p>
        </p:txBody>
      </p:sp>
      <p:sp>
        <p:nvSpPr>
          <p:cNvPr id="11" name="Text 9"/>
          <p:cNvSpPr/>
          <p:nvPr/>
        </p:nvSpPr>
        <p:spPr>
          <a:xfrm>
            <a:off x="3072384" y="2121408"/>
            <a:ext cx="5257800" cy="301752"/>
          </a:xfrm>
          <a:prstGeom prst="rect">
            <a:avLst/>
          </a:prstGeom>
          <a:noFill/>
          <a:ln/>
        </p:spPr>
        <p:txBody>
          <a:bodyPr wrap="square" lIns="0" tIns="0" rIns="0" bIns="0" rtlCol="0" anchor="ctr">
            <a:normAutofit/>
          </a:bodyPr>
          <a:lstStyle/>
          <a:p>
            <a:pPr algn="l" indent="0" marL="0">
              <a:buNone/>
            </a:pPr>
            <a:r>
              <a:rPr lang="en-US" sz="1450" dirty="0">
                <a:solidFill>
                  <a:srgbClr val="1A2633"/>
                </a:solidFill>
                <a:latin typeface="NanumBarunGothic" pitchFamily="34" charset="0"/>
                <a:ea typeface="NanumBarunGothic" pitchFamily="34" charset="-122"/>
                <a:cs typeface="NanumBarunGothic" pitchFamily="34" charset="-120"/>
              </a:rPr>
              <a:t>종합·국내외·국내여행업 등 업종별 기준 확인</a:t>
            </a:r>
            <a:endParaRPr lang="en-US" sz="1450" dirty="0"/>
          </a:p>
        </p:txBody>
      </p:sp>
      <p:sp>
        <p:nvSpPr>
          <p:cNvPr id="12" name="Text 10"/>
          <p:cNvSpPr/>
          <p:nvPr/>
        </p:nvSpPr>
        <p:spPr>
          <a:xfrm>
            <a:off x="786384" y="2798064"/>
            <a:ext cx="2148840" cy="512064"/>
          </a:xfrm>
          <a:prstGeom prst="roundRect">
            <a:avLst>
              <a:gd name="adj" fmla="val 21429"/>
            </a:avLst>
          </a:prstGeom>
          <a:solidFill>
            <a:srgbClr val="FFFFFF"/>
          </a:solidFill>
          <a:ln/>
        </p:spPr>
        <p:txBody>
          <a:bodyPr wrap="square" lIns="1016" tIns="1016" rIns="1016" bIns="1016" rtlCol="0" anchor="ctr">
            <a:normAutofit/>
          </a:bodyPr>
          <a:lstStyle/>
          <a:p>
            <a:pPr algn="ctr" indent="0" marL="0">
              <a:buNone/>
            </a:pPr>
            <a:r>
              <a:rPr lang="en-US" sz="1550" b="1" dirty="0">
                <a:solidFill>
                  <a:srgbClr val="14345A"/>
                </a:solidFill>
                <a:latin typeface="NanumBarunGothic" pitchFamily="34" charset="0"/>
                <a:ea typeface="NanumBarunGothic" pitchFamily="34" charset="-122"/>
                <a:cs typeface="NanumBarunGothic" pitchFamily="34" charset="-120"/>
              </a:rPr>
              <a:t>사무실 요건</a:t>
            </a:r>
            <a:endParaRPr lang="en-US" sz="1550" dirty="0"/>
          </a:p>
        </p:txBody>
      </p:sp>
      <p:sp>
        <p:nvSpPr>
          <p:cNvPr id="13" name="Text 11"/>
          <p:cNvSpPr/>
          <p:nvPr/>
        </p:nvSpPr>
        <p:spPr>
          <a:xfrm>
            <a:off x="3072384" y="2871216"/>
            <a:ext cx="5257800" cy="301752"/>
          </a:xfrm>
          <a:prstGeom prst="rect">
            <a:avLst/>
          </a:prstGeom>
          <a:noFill/>
          <a:ln/>
        </p:spPr>
        <p:txBody>
          <a:bodyPr wrap="square" lIns="0" tIns="0" rIns="0" bIns="0" rtlCol="0" anchor="ctr">
            <a:normAutofit/>
          </a:bodyPr>
          <a:lstStyle/>
          <a:p>
            <a:pPr algn="l" indent="0" marL="0">
              <a:buNone/>
            </a:pPr>
            <a:r>
              <a:rPr lang="en-US" sz="1450" dirty="0">
                <a:solidFill>
                  <a:srgbClr val="1A2633"/>
                </a:solidFill>
                <a:latin typeface="NanumBarunGothic" pitchFamily="34" charset="0"/>
                <a:ea typeface="NanumBarunGothic" pitchFamily="34" charset="-122"/>
                <a:cs typeface="NanumBarunGothic" pitchFamily="34" charset="-120"/>
              </a:rPr>
              <a:t>근린생활시설·상가, 공유오피스 가능 여부 확인</a:t>
            </a:r>
            <a:endParaRPr lang="en-US" sz="1450" dirty="0"/>
          </a:p>
        </p:txBody>
      </p:sp>
      <p:sp>
        <p:nvSpPr>
          <p:cNvPr id="14" name="Text 12"/>
          <p:cNvSpPr/>
          <p:nvPr/>
        </p:nvSpPr>
        <p:spPr>
          <a:xfrm>
            <a:off x="786384" y="3547872"/>
            <a:ext cx="2148840" cy="512064"/>
          </a:xfrm>
          <a:prstGeom prst="roundRect">
            <a:avLst>
              <a:gd name="adj" fmla="val 21429"/>
            </a:avLst>
          </a:prstGeom>
          <a:solidFill>
            <a:srgbClr val="FFFFFF"/>
          </a:solidFill>
          <a:ln/>
        </p:spPr>
        <p:txBody>
          <a:bodyPr wrap="square" lIns="1016" tIns="1016" rIns="1016" bIns="1016" rtlCol="0" anchor="ctr">
            <a:normAutofit/>
          </a:bodyPr>
          <a:lstStyle/>
          <a:p>
            <a:pPr algn="ctr" indent="0" marL="0">
              <a:buNone/>
            </a:pPr>
            <a:r>
              <a:rPr lang="en-US" sz="1550" b="1" dirty="0">
                <a:solidFill>
                  <a:srgbClr val="14345A"/>
                </a:solidFill>
                <a:latin typeface="NanumBarunGothic" pitchFamily="34" charset="0"/>
                <a:ea typeface="NanumBarunGothic" pitchFamily="34" charset="-122"/>
                <a:cs typeface="NanumBarunGothic" pitchFamily="34" charset="-120"/>
              </a:rPr>
              <a:t>관할기관 신청</a:t>
            </a:r>
            <a:endParaRPr lang="en-US" sz="1550" dirty="0"/>
          </a:p>
        </p:txBody>
      </p:sp>
      <p:sp>
        <p:nvSpPr>
          <p:cNvPr id="15" name="Text 13"/>
          <p:cNvSpPr/>
          <p:nvPr/>
        </p:nvSpPr>
        <p:spPr>
          <a:xfrm>
            <a:off x="3072384" y="3621024"/>
            <a:ext cx="5257800" cy="301752"/>
          </a:xfrm>
          <a:prstGeom prst="rect">
            <a:avLst/>
          </a:prstGeom>
          <a:noFill/>
          <a:ln/>
        </p:spPr>
        <p:txBody>
          <a:bodyPr wrap="square" lIns="0" tIns="0" rIns="0" bIns="0" rtlCol="0" anchor="ctr">
            <a:normAutofit/>
          </a:bodyPr>
          <a:lstStyle/>
          <a:p>
            <a:pPr algn="l" indent="0" marL="0">
              <a:buNone/>
            </a:pPr>
            <a:r>
              <a:rPr lang="en-US" sz="1450" dirty="0">
                <a:solidFill>
                  <a:srgbClr val="1A2633"/>
                </a:solidFill>
                <a:latin typeface="NanumBarunGothic" pitchFamily="34" charset="0"/>
                <a:ea typeface="NanumBarunGothic" pitchFamily="34" charset="-122"/>
                <a:cs typeface="NanumBarunGothic" pitchFamily="34" charset="-120"/>
              </a:rPr>
              <a:t>시청·구청·군청에 관광사업자 등록 신청</a:t>
            </a:r>
            <a:endParaRPr lang="en-US" sz="1450" dirty="0"/>
          </a:p>
        </p:txBody>
      </p:sp>
      <p:sp>
        <p:nvSpPr>
          <p:cNvPr id="16" name="Text 14"/>
          <p:cNvSpPr/>
          <p:nvPr/>
        </p:nvSpPr>
        <p:spPr>
          <a:xfrm>
            <a:off x="786384" y="4297680"/>
            <a:ext cx="2148840" cy="512064"/>
          </a:xfrm>
          <a:prstGeom prst="roundRect">
            <a:avLst>
              <a:gd name="adj" fmla="val 21429"/>
            </a:avLst>
          </a:prstGeom>
          <a:solidFill>
            <a:srgbClr val="FFFFFF"/>
          </a:solidFill>
          <a:ln/>
        </p:spPr>
        <p:txBody>
          <a:bodyPr wrap="square" lIns="1016" tIns="1016" rIns="1016" bIns="1016" rtlCol="0" anchor="ctr">
            <a:normAutofit/>
          </a:bodyPr>
          <a:lstStyle/>
          <a:p>
            <a:pPr algn="ctr" indent="0" marL="0">
              <a:buNone/>
            </a:pPr>
            <a:r>
              <a:rPr lang="en-US" sz="1550" b="1" dirty="0">
                <a:solidFill>
                  <a:srgbClr val="14345A"/>
                </a:solidFill>
                <a:latin typeface="NanumBarunGothic" pitchFamily="34" charset="0"/>
                <a:ea typeface="NanumBarunGothic" pitchFamily="34" charset="-122"/>
                <a:cs typeface="NanumBarunGothic" pitchFamily="34" charset="-120"/>
              </a:rPr>
              <a:t>보증보험 가입</a:t>
            </a:r>
            <a:endParaRPr lang="en-US" sz="1550" dirty="0"/>
          </a:p>
        </p:txBody>
      </p:sp>
      <p:sp>
        <p:nvSpPr>
          <p:cNvPr id="17" name="Text 15"/>
          <p:cNvSpPr/>
          <p:nvPr/>
        </p:nvSpPr>
        <p:spPr>
          <a:xfrm>
            <a:off x="3072384" y="4370832"/>
            <a:ext cx="5257800" cy="301752"/>
          </a:xfrm>
          <a:prstGeom prst="rect">
            <a:avLst/>
          </a:prstGeom>
          <a:noFill/>
          <a:ln/>
        </p:spPr>
        <p:txBody>
          <a:bodyPr wrap="square" lIns="0" tIns="0" rIns="0" bIns="0" rtlCol="0" anchor="ctr">
            <a:normAutofit/>
          </a:bodyPr>
          <a:lstStyle/>
          <a:p>
            <a:pPr algn="l" indent="0" marL="0">
              <a:buNone/>
            </a:pPr>
            <a:r>
              <a:rPr lang="en-US" sz="1450" dirty="0">
                <a:solidFill>
                  <a:srgbClr val="1A2633"/>
                </a:solidFill>
                <a:latin typeface="NanumBarunGothic" pitchFamily="34" charset="0"/>
                <a:ea typeface="NanumBarunGothic" pitchFamily="34" charset="-122"/>
                <a:cs typeface="NanumBarunGothic" pitchFamily="34" charset="-120"/>
              </a:rPr>
              <a:t>업종 및 매출 규모에 따라 가입금액 확인</a:t>
            </a:r>
            <a:endParaRPr lang="en-US" sz="1450" dirty="0"/>
          </a:p>
        </p:txBody>
      </p:sp>
      <p:sp>
        <p:nvSpPr>
          <p:cNvPr id="18" name="Text 16"/>
          <p:cNvSpPr/>
          <p:nvPr/>
        </p:nvSpPr>
        <p:spPr>
          <a:xfrm>
            <a:off x="8723376" y="1353312"/>
            <a:ext cx="2670048" cy="1773936"/>
          </a:xfrm>
          <a:prstGeom prst="roundRect">
            <a:avLst>
              <a:gd name="adj" fmla="val 6186"/>
            </a:avLst>
          </a:prstGeom>
          <a:solidFill>
            <a:srgbClr val="FFF7E6"/>
          </a:solidFill>
          <a:ln/>
        </p:spPr>
        <p:txBody>
          <a:bodyPr wrap="square" lIns="1778" tIns="1778" rIns="1778" bIns="1778" rtlCol="0" anchor="ctr">
            <a:normAutofit/>
          </a:bodyPr>
          <a:lstStyle/>
          <a:p>
            <a:pPr algn="l" indent="0" marL="0">
              <a:buNone/>
            </a:pPr>
            <a:r>
              <a:rPr lang="en-US" sz="1600" b="1" dirty="0">
                <a:solidFill>
                  <a:srgbClr val="1A2633"/>
                </a:solidFill>
                <a:latin typeface="NanumBarunGothic" pitchFamily="34" charset="0"/>
                <a:ea typeface="NanumBarunGothic" pitchFamily="34" charset="-122"/>
                <a:cs typeface="NanumBarunGothic" pitchFamily="34" charset="-120"/>
              </a:rPr>
              <a:t>자본금 기준 · 2026년 9월 신규 등록</a:t>
            </a:r>
            <a:endParaRPr lang="en-US" sz="1600" dirty="0"/>
          </a:p>
          <a:p>
            <a:pPr algn="l" indent="0" marL="0">
              <a:buNone/>
            </a:pPr>
            <a:r>
              <a:rPr lang="en-US" sz="1600" b="1" dirty="0">
                <a:solidFill>
                  <a:srgbClr val="1A2633"/>
                </a:solidFill>
                <a:latin typeface="NanumBarunGothic" pitchFamily="34" charset="0"/>
                <a:ea typeface="NanumBarunGothic" pitchFamily="34" charset="-122"/>
                <a:cs typeface="NanumBarunGothic" pitchFamily="34" charset="-120"/>
              </a:rPr>
              <a:t>종합여행업 5천만 원 이상</a:t>
            </a:r>
            <a:endParaRPr lang="en-US" sz="1600" dirty="0"/>
          </a:p>
          <a:p>
            <a:pPr algn="l" indent="0" marL="0">
              <a:buNone/>
            </a:pPr>
            <a:r>
              <a:rPr lang="en-US" sz="1600" b="1" dirty="0">
                <a:solidFill>
                  <a:srgbClr val="1A2633"/>
                </a:solidFill>
                <a:latin typeface="NanumBarunGothic" pitchFamily="34" charset="0"/>
                <a:ea typeface="NanumBarunGothic" pitchFamily="34" charset="-122"/>
                <a:cs typeface="NanumBarunGothic" pitchFamily="34" charset="-120"/>
              </a:rPr>
              <a:t>국내외여행업 3천만 원 이상</a:t>
            </a:r>
            <a:endParaRPr lang="en-US" sz="1600" dirty="0"/>
          </a:p>
          <a:p>
            <a:pPr algn="l" indent="0" marL="0">
              <a:buNone/>
            </a:pPr>
            <a:r>
              <a:rPr lang="en-US" sz="1600" b="1" dirty="0">
                <a:solidFill>
                  <a:srgbClr val="1A2633"/>
                </a:solidFill>
                <a:latin typeface="NanumBarunGothic" pitchFamily="34" charset="0"/>
                <a:ea typeface="NanumBarunGothic" pitchFamily="34" charset="-122"/>
                <a:cs typeface="NanumBarunGothic" pitchFamily="34" charset="-120"/>
              </a:rPr>
              <a:t>국내여행업 1,500만 원 이상</a:t>
            </a:r>
            <a:endParaRPr lang="en-US" sz="1600" dirty="0"/>
          </a:p>
        </p:txBody>
      </p:sp>
      <p:sp>
        <p:nvSpPr>
          <p:cNvPr id="19" name="Text 17"/>
          <p:cNvSpPr/>
          <p:nvPr/>
        </p:nvSpPr>
        <p:spPr>
          <a:xfrm>
            <a:off x="8723376" y="3520440"/>
            <a:ext cx="2670048" cy="1261872"/>
          </a:xfrm>
          <a:prstGeom prst="roundRect">
            <a:avLst>
              <a:gd name="adj" fmla="val 8696"/>
            </a:avLst>
          </a:prstGeom>
          <a:solidFill>
            <a:srgbClr val="FCECEC"/>
          </a:solidFill>
          <a:ln/>
        </p:spPr>
        <p:txBody>
          <a:bodyPr wrap="square" lIns="1016" tIns="1016" rIns="1016" bIns="1016" rtlCol="0" anchor="ctr">
            <a:normAutofit/>
          </a:bodyPr>
          <a:lstStyle/>
          <a:p>
            <a:pPr algn="ctr" indent="0" marL="0">
              <a:buNone/>
            </a:pPr>
            <a:r>
              <a:rPr lang="en-US" sz="1600" b="1" dirty="0">
                <a:solidFill>
                  <a:srgbClr val="B84848"/>
                </a:solidFill>
                <a:latin typeface="NanumBarunGothic" pitchFamily="34" charset="0"/>
                <a:ea typeface="NanumBarunGothic" pitchFamily="34" charset="-122"/>
                <a:cs typeface="NanumBarunGothic" pitchFamily="34" charset="-120"/>
              </a:rPr>
              <a:t>주의</a:t>
            </a:r>
            <a:endParaRPr lang="en-US" sz="1600" dirty="0"/>
          </a:p>
          <a:p>
            <a:pPr algn="ctr" indent="0" marL="0">
              <a:buNone/>
            </a:pPr>
            <a:r>
              <a:rPr lang="en-US" sz="1600" b="1" dirty="0">
                <a:solidFill>
                  <a:srgbClr val="B84848"/>
                </a:solidFill>
                <a:latin typeface="NanumBarunGothic" pitchFamily="34" charset="0"/>
                <a:ea typeface="NanumBarunGothic" pitchFamily="34" charset="-122"/>
                <a:cs typeface="NanumBarunGothic" pitchFamily="34" charset="-120"/>
              </a:rPr>
              <a:t>금액·서류·처리기간은</a:t>
            </a:r>
            <a:endParaRPr lang="en-US" sz="1600" dirty="0"/>
          </a:p>
          <a:p>
            <a:pPr algn="ctr" indent="0" marL="0">
              <a:buNone/>
            </a:pPr>
            <a:r>
              <a:rPr lang="en-US" sz="1600" b="1" dirty="0">
                <a:solidFill>
                  <a:srgbClr val="B84848"/>
                </a:solidFill>
                <a:latin typeface="NanumBarunGothic" pitchFamily="34" charset="0"/>
                <a:ea typeface="NanumBarunGothic" pitchFamily="34" charset="-122"/>
                <a:cs typeface="NanumBarunGothic" pitchFamily="34" charset="-120"/>
              </a:rPr>
              <a:t>지역·시점·업종에 따라</a:t>
            </a:r>
            <a:endParaRPr lang="en-US" sz="1600" dirty="0"/>
          </a:p>
          <a:p>
            <a:pPr algn="ctr" indent="0" marL="0">
              <a:buNone/>
            </a:pPr>
            <a:r>
              <a:rPr lang="en-US" sz="1600" b="1" dirty="0">
                <a:solidFill>
                  <a:srgbClr val="B84848"/>
                </a:solidFill>
                <a:latin typeface="NanumBarunGothic" pitchFamily="34" charset="0"/>
                <a:ea typeface="NanumBarunGothic" pitchFamily="34" charset="-122"/>
                <a:cs typeface="NanumBarunGothic" pitchFamily="34" charset="-120"/>
              </a:rPr>
              <a:t>확인 필요</a:t>
            </a:r>
            <a:endParaRPr lang="en-US" sz="1600" dirty="0"/>
          </a:p>
        </p:txBody>
      </p:sp>
      <p:sp>
        <p:nvSpPr>
          <p:cNvPr id="20" name="Text 18"/>
          <p:cNvSpPr/>
          <p:nvPr/>
        </p:nvSpPr>
        <p:spPr>
          <a:xfrm>
            <a:off x="502920" y="5916168"/>
            <a:ext cx="11201400" cy="676656"/>
          </a:xfrm>
          <a:prstGeom prst="roundRect">
            <a:avLst>
              <a:gd name="adj" fmla="val 16216"/>
            </a:avLst>
          </a:prstGeom>
          <a:solidFill>
            <a:srgbClr val="FFF7E6"/>
          </a:solidFill>
          <a:ln w="12700">
            <a:solidFill>
              <a:srgbClr val="E7C97A"/>
            </a:solidFill>
          </a:ln>
        </p:spPr>
        <p:txBody>
          <a:bodyPr wrap="square" lIns="1524" tIns="1524" rIns="1524" bIns="1524" rtlCol="0" anchor="ctr">
            <a:normAutofit/>
          </a:bodyPr>
          <a:lstStyle/>
          <a:p>
            <a:pPr indent="0" marL="0">
              <a:buNone/>
            </a:pPr>
            <a:r>
              <a:rPr lang="en-US" sz="1350" dirty="0">
                <a:solidFill>
                  <a:srgbClr val="1A2633"/>
                </a:solidFill>
                <a:latin typeface="NanumBarunGothic" pitchFamily="34" charset="0"/>
                <a:ea typeface="NanumBarunGothic" pitchFamily="34" charset="-122"/>
                <a:cs typeface="NanumBarunGothic" pitchFamily="34" charset="-120"/>
              </a:rPr>
              <a:t>창업 아이템만큼 중요한 것이 법적 요건입니다. 등록, 자본금, 사무실, 보증보험을 빠뜨리면 실제 영업을 시작할 수 없습니다.</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BFF"/>
        </a:solidFill>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14345A"/>
          </a:solidFill>
          <a:ln w="12700">
            <a:solidFill>
              <a:srgbClr val="14345A">
                <a:alpha val="0"/>
              </a:srgbClr>
            </a:solidFill>
            <a:prstDash val="solid"/>
          </a:ln>
        </p:spPr>
      </p:sp>
      <p:sp>
        <p:nvSpPr>
          <p:cNvPr id="3" name="Shape 1"/>
          <p:cNvSpPr/>
          <p:nvPr/>
        </p:nvSpPr>
        <p:spPr>
          <a:xfrm>
            <a:off x="0" y="128016"/>
            <a:ext cx="146304" cy="6729984"/>
          </a:xfrm>
          <a:prstGeom prst="rect">
            <a:avLst/>
          </a:prstGeom>
          <a:solidFill>
            <a:srgbClr val="EAF4FF"/>
          </a:solidFill>
          <a:ln w="12700">
            <a:solidFill>
              <a:srgbClr val="EAF4FF">
                <a:alpha val="0"/>
              </a:srgbClr>
            </a:solidFill>
            <a:prstDash val="solid"/>
          </a:ln>
        </p:spPr>
      </p:sp>
      <p:sp>
        <p:nvSpPr>
          <p:cNvPr id="4" name="Text 2"/>
          <p:cNvSpPr/>
          <p:nvPr/>
        </p:nvSpPr>
        <p:spPr>
          <a:xfrm>
            <a:off x="11320272" y="320040"/>
            <a:ext cx="384048" cy="228600"/>
          </a:xfrm>
          <a:prstGeom prst="rect">
            <a:avLst/>
          </a:prstGeom>
          <a:noFill/>
          <a:ln/>
        </p:spPr>
        <p:txBody>
          <a:bodyPr wrap="square" lIns="0" tIns="0" rIns="0" bIns="0" rtlCol="0" anchor="ctr">
            <a:normAutofit/>
          </a:bodyPr>
          <a:lstStyle/>
          <a:p>
            <a:pPr algn="r" indent="0" marL="0">
              <a:buNone/>
            </a:pPr>
            <a:r>
              <a:rPr lang="en-US" sz="1050" dirty="0">
                <a:solidFill>
                  <a:srgbClr val="5D6B7A"/>
                </a:solidFill>
                <a:latin typeface="NanumBarunGothic" pitchFamily="34" charset="0"/>
                <a:ea typeface="NanumBarunGothic" pitchFamily="34" charset="-122"/>
                <a:cs typeface="NanumBarunGothic" pitchFamily="34" charset="-120"/>
              </a:rPr>
              <a:t>12</a:t>
            </a:r>
            <a:endParaRPr lang="en-US" sz="1050" dirty="0"/>
          </a:p>
        </p:txBody>
      </p:sp>
      <p:sp>
        <p:nvSpPr>
          <p:cNvPr id="5" name="Shape 3"/>
          <p:cNvSpPr/>
          <p:nvPr/>
        </p:nvSpPr>
        <p:spPr>
          <a:xfrm>
            <a:off x="11759184" y="438912"/>
            <a:ext cx="256032" cy="0"/>
          </a:xfrm>
          <a:prstGeom prst="line">
            <a:avLst/>
          </a:prstGeom>
          <a:noFill/>
          <a:ln w="25400">
            <a:solidFill>
              <a:srgbClr val="C79A2D"/>
            </a:solidFill>
            <a:prstDash val="solid"/>
          </a:ln>
        </p:spPr>
      </p:sp>
      <p:sp>
        <p:nvSpPr>
          <p:cNvPr id="6" name="Text 4"/>
          <p:cNvSpPr/>
          <p:nvPr/>
        </p:nvSpPr>
        <p:spPr>
          <a:xfrm>
            <a:off x="502920" y="347472"/>
            <a:ext cx="9738360" cy="475488"/>
          </a:xfrm>
          <a:prstGeom prst="rect">
            <a:avLst/>
          </a:prstGeom>
          <a:noFill/>
          <a:ln/>
        </p:spPr>
        <p:txBody>
          <a:bodyPr wrap="square" lIns="0" tIns="0" rIns="0" bIns="0" rtlCol="0" anchor="ctr">
            <a:normAutofit/>
          </a:bodyPr>
          <a:lstStyle/>
          <a:p>
            <a:pPr algn="l" indent="0" marL="0">
              <a:buNone/>
            </a:pPr>
            <a:r>
              <a:rPr lang="en-US" sz="2800" b="1" dirty="0">
                <a:solidFill>
                  <a:srgbClr val="14345A"/>
                </a:solidFill>
                <a:latin typeface="NanumBarunGothic" pitchFamily="34" charset="0"/>
                <a:ea typeface="NanumBarunGothic" pitchFamily="34" charset="-122"/>
                <a:cs typeface="NanumBarunGothic" pitchFamily="34" charset="-120"/>
              </a:rPr>
              <a:t>강점 분석에서 사업 아이템 발굴로</a:t>
            </a:r>
            <a:endParaRPr lang="en-US" sz="2800" dirty="0"/>
          </a:p>
        </p:txBody>
      </p:sp>
      <p:sp>
        <p:nvSpPr>
          <p:cNvPr id="7" name="Text 5"/>
          <p:cNvSpPr/>
          <p:nvPr/>
        </p:nvSpPr>
        <p:spPr>
          <a:xfrm>
            <a:off x="530352" y="841248"/>
            <a:ext cx="9784080" cy="292608"/>
          </a:xfrm>
          <a:prstGeom prst="rect">
            <a:avLst/>
          </a:prstGeom>
          <a:noFill/>
          <a:ln/>
        </p:spPr>
        <p:txBody>
          <a:bodyPr wrap="square" lIns="0" tIns="0" rIns="0" bIns="0" rtlCol="0" anchor="ctr">
            <a:normAutofit/>
          </a:bodyPr>
          <a:lstStyle/>
          <a:p>
            <a:pPr algn="l" indent="0" marL="0">
              <a:buNone/>
            </a:pPr>
            <a:r>
              <a:rPr lang="en-US" sz="1350" dirty="0">
                <a:solidFill>
                  <a:srgbClr val="5D6B7A"/>
                </a:solidFill>
                <a:latin typeface="NanumBarunGothic" pitchFamily="34" charset="0"/>
                <a:ea typeface="NanumBarunGothic" pitchFamily="34" charset="-122"/>
                <a:cs typeface="NanumBarunGothic" pitchFamily="34" charset="-120"/>
              </a:rPr>
              <a:t>나의 강점과 고객 문제를 연결하면 창업 아이템이 보인다</a:t>
            </a:r>
            <a:endParaRPr lang="en-US" sz="1350" dirty="0"/>
          </a:p>
        </p:txBody>
      </p:sp>
      <p:sp>
        <p:nvSpPr>
          <p:cNvPr id="8" name="Shape 6"/>
          <p:cNvSpPr/>
          <p:nvPr/>
        </p:nvSpPr>
        <p:spPr>
          <a:xfrm>
            <a:off x="1920240" y="3154680"/>
            <a:ext cx="1005840" cy="0"/>
          </a:xfrm>
          <a:prstGeom prst="line">
            <a:avLst/>
          </a:prstGeom>
          <a:noFill/>
          <a:ln w="19050">
            <a:solidFill>
              <a:srgbClr val="C79A2D"/>
            </a:solidFill>
            <a:prstDash val="solid"/>
            <a:headEnd type="none"/>
            <a:tailEnd type="triangle"/>
          </a:ln>
        </p:spPr>
      </p:sp>
      <p:sp>
        <p:nvSpPr>
          <p:cNvPr id="9" name="Shape 7"/>
          <p:cNvSpPr/>
          <p:nvPr/>
        </p:nvSpPr>
        <p:spPr>
          <a:xfrm>
            <a:off x="4315968" y="3154680"/>
            <a:ext cx="1005840" cy="0"/>
          </a:xfrm>
          <a:prstGeom prst="line">
            <a:avLst/>
          </a:prstGeom>
          <a:noFill/>
          <a:ln w="19050">
            <a:solidFill>
              <a:srgbClr val="C79A2D"/>
            </a:solidFill>
            <a:prstDash val="solid"/>
            <a:headEnd type="none"/>
            <a:tailEnd type="triangle"/>
          </a:ln>
        </p:spPr>
      </p:sp>
      <p:sp>
        <p:nvSpPr>
          <p:cNvPr id="10" name="Shape 8"/>
          <p:cNvSpPr/>
          <p:nvPr/>
        </p:nvSpPr>
        <p:spPr>
          <a:xfrm>
            <a:off x="6711696" y="3154680"/>
            <a:ext cx="1005840" cy="0"/>
          </a:xfrm>
          <a:prstGeom prst="line">
            <a:avLst/>
          </a:prstGeom>
          <a:noFill/>
          <a:ln w="19050">
            <a:solidFill>
              <a:srgbClr val="C79A2D"/>
            </a:solidFill>
            <a:prstDash val="solid"/>
            <a:headEnd type="none"/>
            <a:tailEnd type="triangle"/>
          </a:ln>
        </p:spPr>
      </p:sp>
      <p:sp>
        <p:nvSpPr>
          <p:cNvPr id="11" name="Shape 9"/>
          <p:cNvSpPr/>
          <p:nvPr/>
        </p:nvSpPr>
        <p:spPr>
          <a:xfrm>
            <a:off x="9107424" y="3154680"/>
            <a:ext cx="996696" cy="0"/>
          </a:xfrm>
          <a:prstGeom prst="line">
            <a:avLst/>
          </a:prstGeom>
          <a:noFill/>
          <a:ln w="19050">
            <a:solidFill>
              <a:srgbClr val="C79A2D"/>
            </a:solidFill>
            <a:prstDash val="solid"/>
            <a:headEnd type="none"/>
            <a:tailEnd type="triangle"/>
          </a:ln>
        </p:spPr>
      </p:sp>
      <p:sp>
        <p:nvSpPr>
          <p:cNvPr id="12" name="Text 10"/>
          <p:cNvSpPr/>
          <p:nvPr/>
        </p:nvSpPr>
        <p:spPr>
          <a:xfrm>
            <a:off x="502920" y="2148840"/>
            <a:ext cx="1755648" cy="658368"/>
          </a:xfrm>
          <a:prstGeom prst="roundRect">
            <a:avLst>
              <a:gd name="adj" fmla="val 16667"/>
            </a:avLst>
          </a:prstGeom>
          <a:solidFill>
            <a:srgbClr val="1F5F99"/>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나의 강점</a:t>
            </a:r>
            <a:endParaRPr lang="en-US" sz="1600" dirty="0"/>
          </a:p>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Strength</a:t>
            </a:r>
            <a:endParaRPr lang="en-US" sz="1600" dirty="0"/>
          </a:p>
        </p:txBody>
      </p:sp>
      <p:sp>
        <p:nvSpPr>
          <p:cNvPr id="13" name="Text 11"/>
          <p:cNvSpPr/>
          <p:nvPr/>
        </p:nvSpPr>
        <p:spPr>
          <a:xfrm>
            <a:off x="502920" y="3456432"/>
            <a:ext cx="1755648" cy="941832"/>
          </a:xfrm>
          <a:prstGeom prst="roundRect">
            <a:avLst>
              <a:gd name="adj" fmla="val 11650"/>
            </a:avLst>
          </a:prstGeom>
          <a:solidFill>
            <a:srgbClr val="FFFFFF"/>
          </a:solidFill>
          <a:ln/>
        </p:spPr>
        <p:txBody>
          <a:bodyPr wrap="square" lIns="1016" tIns="1016" rIns="1016" bIns="1016" rtlCol="0" anchor="ctr">
            <a:normAutofit/>
          </a:bodyPr>
          <a:lstStyle/>
          <a:p>
            <a:pPr algn="ctr" indent="0" marL="0">
              <a:buNone/>
            </a:pPr>
            <a:r>
              <a:rPr lang="en-US" sz="1260" dirty="0">
                <a:solidFill>
                  <a:srgbClr val="1A2633"/>
                </a:solidFill>
                <a:latin typeface="NanumBarunGothic" pitchFamily="34" charset="0"/>
                <a:ea typeface="NanumBarunGothic" pitchFamily="34" charset="-122"/>
                <a:cs typeface="NanumBarunGothic" pitchFamily="34" charset="-120"/>
              </a:rPr>
              <a:t>언어·전공·지역경험</a:t>
            </a:r>
            <a:endParaRPr lang="en-US" sz="1260" dirty="0"/>
          </a:p>
          <a:p>
            <a:pPr algn="ctr" indent="0" marL="0">
              <a:buNone/>
            </a:pPr>
            <a:r>
              <a:rPr lang="en-US" sz="1260" dirty="0">
                <a:solidFill>
                  <a:srgbClr val="1A2633"/>
                </a:solidFill>
                <a:latin typeface="NanumBarunGothic" pitchFamily="34" charset="0"/>
                <a:ea typeface="NanumBarunGothic" pitchFamily="34" charset="-122"/>
                <a:cs typeface="NanumBarunGothic" pitchFamily="34" charset="-120"/>
              </a:rPr>
              <a:t>콘텐츠·데이터·인맥</a:t>
            </a:r>
            <a:endParaRPr lang="en-US" sz="1260" dirty="0"/>
          </a:p>
        </p:txBody>
      </p:sp>
      <p:sp>
        <p:nvSpPr>
          <p:cNvPr id="14" name="Text 12"/>
          <p:cNvSpPr/>
          <p:nvPr/>
        </p:nvSpPr>
        <p:spPr>
          <a:xfrm>
            <a:off x="2898648" y="2148840"/>
            <a:ext cx="1755648" cy="658368"/>
          </a:xfrm>
          <a:prstGeom prst="roundRect">
            <a:avLst>
              <a:gd name="adj" fmla="val 16667"/>
            </a:avLst>
          </a:prstGeom>
          <a:solidFill>
            <a:srgbClr val="B84848"/>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고객 불편</a:t>
            </a:r>
            <a:endParaRPr lang="en-US" sz="1600" dirty="0"/>
          </a:p>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Customer Pain</a:t>
            </a:r>
            <a:endParaRPr lang="en-US" sz="1600" dirty="0"/>
          </a:p>
        </p:txBody>
      </p:sp>
      <p:sp>
        <p:nvSpPr>
          <p:cNvPr id="15" name="Text 13"/>
          <p:cNvSpPr/>
          <p:nvPr/>
        </p:nvSpPr>
        <p:spPr>
          <a:xfrm>
            <a:off x="2898648" y="3456432"/>
            <a:ext cx="1755648" cy="941832"/>
          </a:xfrm>
          <a:prstGeom prst="roundRect">
            <a:avLst>
              <a:gd name="adj" fmla="val 11650"/>
            </a:avLst>
          </a:prstGeom>
          <a:solidFill>
            <a:srgbClr val="FFFFFF"/>
          </a:solidFill>
          <a:ln/>
        </p:spPr>
        <p:txBody>
          <a:bodyPr wrap="square" lIns="1016" tIns="1016" rIns="1016" bIns="1016" rtlCol="0" anchor="ctr">
            <a:normAutofit/>
          </a:bodyPr>
          <a:lstStyle/>
          <a:p>
            <a:pPr algn="ctr" indent="0" marL="0">
              <a:buNone/>
            </a:pPr>
            <a:r>
              <a:rPr lang="en-US" sz="1260" dirty="0">
                <a:solidFill>
                  <a:srgbClr val="1A2633"/>
                </a:solidFill>
                <a:latin typeface="NanumBarunGothic" pitchFamily="34" charset="0"/>
                <a:ea typeface="NanumBarunGothic" pitchFamily="34" charset="-122"/>
                <a:cs typeface="NanumBarunGothic" pitchFamily="34" charset="-120"/>
              </a:rPr>
              <a:t>정보 부족·예약 불편</a:t>
            </a:r>
            <a:endParaRPr lang="en-US" sz="1260" dirty="0"/>
          </a:p>
          <a:p>
            <a:pPr algn="ctr" indent="0" marL="0">
              <a:buNone/>
            </a:pPr>
            <a:r>
              <a:rPr lang="en-US" sz="1260" dirty="0">
                <a:solidFill>
                  <a:srgbClr val="1A2633"/>
                </a:solidFill>
                <a:latin typeface="NanumBarunGothic" pitchFamily="34" charset="0"/>
                <a:ea typeface="NanumBarunGothic" pitchFamily="34" charset="-122"/>
                <a:cs typeface="NanumBarunGothic" pitchFamily="34" charset="-120"/>
              </a:rPr>
              <a:t>이동·안전·언어 장벽</a:t>
            </a:r>
            <a:endParaRPr lang="en-US" sz="1260" dirty="0"/>
          </a:p>
        </p:txBody>
      </p:sp>
      <p:sp>
        <p:nvSpPr>
          <p:cNvPr id="16" name="Text 14"/>
          <p:cNvSpPr/>
          <p:nvPr/>
        </p:nvSpPr>
        <p:spPr>
          <a:xfrm>
            <a:off x="5294376" y="2148840"/>
            <a:ext cx="1755648" cy="658368"/>
          </a:xfrm>
          <a:prstGeom prst="roundRect">
            <a:avLst>
              <a:gd name="adj" fmla="val 16667"/>
            </a:avLst>
          </a:prstGeom>
          <a:solidFill>
            <a:srgbClr val="2D7D6E"/>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지역 자원</a:t>
            </a:r>
            <a:endParaRPr lang="en-US" sz="1600" dirty="0"/>
          </a:p>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Local Resource</a:t>
            </a:r>
            <a:endParaRPr lang="en-US" sz="1600" dirty="0"/>
          </a:p>
        </p:txBody>
      </p:sp>
      <p:sp>
        <p:nvSpPr>
          <p:cNvPr id="17" name="Text 15"/>
          <p:cNvSpPr/>
          <p:nvPr/>
        </p:nvSpPr>
        <p:spPr>
          <a:xfrm>
            <a:off x="5294376" y="3456432"/>
            <a:ext cx="1755648" cy="941832"/>
          </a:xfrm>
          <a:prstGeom prst="roundRect">
            <a:avLst>
              <a:gd name="adj" fmla="val 11650"/>
            </a:avLst>
          </a:prstGeom>
          <a:solidFill>
            <a:srgbClr val="FFFFFF"/>
          </a:solidFill>
          <a:ln/>
        </p:spPr>
        <p:txBody>
          <a:bodyPr wrap="square" lIns="1016" tIns="1016" rIns="1016" bIns="1016" rtlCol="0" anchor="ctr">
            <a:normAutofit/>
          </a:bodyPr>
          <a:lstStyle/>
          <a:p>
            <a:pPr algn="ctr" indent="0" marL="0">
              <a:buNone/>
            </a:pPr>
            <a:r>
              <a:rPr lang="en-US" sz="1260" dirty="0">
                <a:solidFill>
                  <a:srgbClr val="1A2633"/>
                </a:solidFill>
                <a:latin typeface="NanumBarunGothic" pitchFamily="34" charset="0"/>
                <a:ea typeface="NanumBarunGothic" pitchFamily="34" charset="-122"/>
                <a:cs typeface="NanumBarunGothic" pitchFamily="34" charset="-120"/>
              </a:rPr>
              <a:t>장소·사람·역사·음식</a:t>
            </a:r>
            <a:endParaRPr lang="en-US" sz="1260" dirty="0"/>
          </a:p>
          <a:p>
            <a:pPr algn="ctr" indent="0" marL="0">
              <a:buNone/>
            </a:pPr>
            <a:r>
              <a:rPr lang="en-US" sz="1260" dirty="0">
                <a:solidFill>
                  <a:srgbClr val="1A2633"/>
                </a:solidFill>
                <a:latin typeface="NanumBarunGothic" pitchFamily="34" charset="0"/>
                <a:ea typeface="NanumBarunGothic" pitchFamily="34" charset="-122"/>
                <a:cs typeface="NanumBarunGothic" pitchFamily="34" charset="-120"/>
              </a:rPr>
              <a:t>행사·문화콘텐츠</a:t>
            </a:r>
            <a:endParaRPr lang="en-US" sz="1260" dirty="0"/>
          </a:p>
        </p:txBody>
      </p:sp>
      <p:sp>
        <p:nvSpPr>
          <p:cNvPr id="18" name="Text 16"/>
          <p:cNvSpPr/>
          <p:nvPr/>
        </p:nvSpPr>
        <p:spPr>
          <a:xfrm>
            <a:off x="7690104" y="2148840"/>
            <a:ext cx="1755648" cy="658368"/>
          </a:xfrm>
          <a:prstGeom prst="roundRect">
            <a:avLst>
              <a:gd name="adj" fmla="val 16667"/>
            </a:avLst>
          </a:prstGeom>
          <a:solidFill>
            <a:srgbClr val="14345A"/>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차별화 상품</a:t>
            </a:r>
            <a:endParaRPr lang="en-US" sz="1600" dirty="0"/>
          </a:p>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Value Proposition</a:t>
            </a:r>
            <a:endParaRPr lang="en-US" sz="1600" dirty="0"/>
          </a:p>
        </p:txBody>
      </p:sp>
      <p:sp>
        <p:nvSpPr>
          <p:cNvPr id="19" name="Text 17"/>
          <p:cNvSpPr/>
          <p:nvPr/>
        </p:nvSpPr>
        <p:spPr>
          <a:xfrm>
            <a:off x="7690104" y="3456432"/>
            <a:ext cx="1755648" cy="941832"/>
          </a:xfrm>
          <a:prstGeom prst="roundRect">
            <a:avLst>
              <a:gd name="adj" fmla="val 11650"/>
            </a:avLst>
          </a:prstGeom>
          <a:solidFill>
            <a:srgbClr val="FFFFFF"/>
          </a:solidFill>
          <a:ln/>
        </p:spPr>
        <p:txBody>
          <a:bodyPr wrap="square" lIns="1016" tIns="1016" rIns="1016" bIns="1016" rtlCol="0" anchor="ctr">
            <a:normAutofit/>
          </a:bodyPr>
          <a:lstStyle/>
          <a:p>
            <a:pPr algn="ctr" indent="0" marL="0">
              <a:buNone/>
            </a:pPr>
            <a:r>
              <a:rPr lang="en-US" sz="1260" dirty="0">
                <a:solidFill>
                  <a:srgbClr val="1A2633"/>
                </a:solidFill>
                <a:latin typeface="NanumBarunGothic" pitchFamily="34" charset="0"/>
                <a:ea typeface="NanumBarunGothic" pitchFamily="34" charset="-122"/>
                <a:cs typeface="NanumBarunGothic" pitchFamily="34" charset="-120"/>
              </a:rPr>
              <a:t>누구에게 무엇을</a:t>
            </a:r>
            <a:endParaRPr lang="en-US" sz="1260" dirty="0"/>
          </a:p>
          <a:p>
            <a:pPr algn="ctr" indent="0" marL="0">
              <a:buNone/>
            </a:pPr>
            <a:r>
              <a:rPr lang="en-US" sz="1260" dirty="0">
                <a:solidFill>
                  <a:srgbClr val="1A2633"/>
                </a:solidFill>
                <a:latin typeface="NanumBarunGothic" pitchFamily="34" charset="0"/>
                <a:ea typeface="NanumBarunGothic" pitchFamily="34" charset="-122"/>
                <a:cs typeface="NanumBarunGothic" pitchFamily="34" charset="-120"/>
              </a:rPr>
              <a:t>어떻게 다르게 제공할까</a:t>
            </a:r>
            <a:endParaRPr lang="en-US" sz="1260" dirty="0"/>
          </a:p>
        </p:txBody>
      </p:sp>
      <p:sp>
        <p:nvSpPr>
          <p:cNvPr id="20" name="Text 18"/>
          <p:cNvSpPr/>
          <p:nvPr/>
        </p:nvSpPr>
        <p:spPr>
          <a:xfrm>
            <a:off x="10085832" y="2148840"/>
            <a:ext cx="1755648" cy="658368"/>
          </a:xfrm>
          <a:prstGeom prst="roundRect">
            <a:avLst>
              <a:gd name="adj" fmla="val 16667"/>
            </a:avLst>
          </a:prstGeom>
          <a:solidFill>
            <a:srgbClr val="C79A2D"/>
          </a:solidFill>
          <a:ln/>
        </p:spPr>
        <p:txBody>
          <a:bodyPr wrap="square" lIns="1016" tIns="1016" rIns="1016" bIns="1016" rtlCol="0" anchor="ctr">
            <a:normAutofit/>
          </a:bodyPr>
          <a:lstStyle/>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첫 실험</a:t>
            </a:r>
            <a:endParaRPr lang="en-US" sz="1600" dirty="0"/>
          </a:p>
          <a:p>
            <a:pPr algn="ctr" indent="0" marL="0">
              <a:buNone/>
            </a:pPr>
            <a:r>
              <a:rPr lang="en-US" sz="1600" b="1" dirty="0">
                <a:solidFill>
                  <a:srgbClr val="FFFFFF"/>
                </a:solidFill>
                <a:latin typeface="NanumBarunGothic" pitchFamily="34" charset="0"/>
                <a:ea typeface="NanumBarunGothic" pitchFamily="34" charset="-122"/>
                <a:cs typeface="NanumBarunGothic" pitchFamily="34" charset="-120"/>
              </a:rPr>
              <a:t>Prototype</a:t>
            </a:r>
            <a:endParaRPr lang="en-US" sz="1600" dirty="0"/>
          </a:p>
        </p:txBody>
      </p:sp>
      <p:sp>
        <p:nvSpPr>
          <p:cNvPr id="21" name="Text 19"/>
          <p:cNvSpPr/>
          <p:nvPr/>
        </p:nvSpPr>
        <p:spPr>
          <a:xfrm>
            <a:off x="10085832" y="3456432"/>
            <a:ext cx="1755648" cy="941832"/>
          </a:xfrm>
          <a:prstGeom prst="roundRect">
            <a:avLst>
              <a:gd name="adj" fmla="val 11650"/>
            </a:avLst>
          </a:prstGeom>
          <a:solidFill>
            <a:srgbClr val="FFFFFF"/>
          </a:solidFill>
          <a:ln/>
        </p:spPr>
        <p:txBody>
          <a:bodyPr wrap="square" lIns="1016" tIns="1016" rIns="1016" bIns="1016" rtlCol="0" anchor="ctr">
            <a:normAutofit/>
          </a:bodyPr>
          <a:lstStyle/>
          <a:p>
            <a:pPr algn="ctr" indent="0" marL="0">
              <a:buNone/>
            </a:pPr>
            <a:r>
              <a:rPr lang="en-US" sz="1260" dirty="0">
                <a:solidFill>
                  <a:srgbClr val="1A2633"/>
                </a:solidFill>
                <a:latin typeface="NanumBarunGothic" pitchFamily="34" charset="0"/>
                <a:ea typeface="NanumBarunGothic" pitchFamily="34" charset="-122"/>
                <a:cs typeface="NanumBarunGothic" pitchFamily="34" charset="-120"/>
              </a:rPr>
              <a:t>1일 코스·소규모 투어</a:t>
            </a:r>
            <a:endParaRPr lang="en-US" sz="1260" dirty="0"/>
          </a:p>
          <a:p>
            <a:pPr algn="ctr" indent="0" marL="0">
              <a:buNone/>
            </a:pPr>
            <a:r>
              <a:rPr lang="en-US" sz="1260" dirty="0">
                <a:solidFill>
                  <a:srgbClr val="1A2633"/>
                </a:solidFill>
                <a:latin typeface="NanumBarunGothic" pitchFamily="34" charset="0"/>
                <a:ea typeface="NanumBarunGothic" pitchFamily="34" charset="-122"/>
                <a:cs typeface="NanumBarunGothic" pitchFamily="34" charset="-120"/>
              </a:rPr>
              <a:t>예약 페이지·후기 수집</a:t>
            </a:r>
            <a:endParaRPr lang="en-US" sz="1260" dirty="0"/>
          </a:p>
        </p:txBody>
      </p:sp>
      <p:sp>
        <p:nvSpPr>
          <p:cNvPr id="22" name="Text 20"/>
          <p:cNvSpPr/>
          <p:nvPr/>
        </p:nvSpPr>
        <p:spPr>
          <a:xfrm>
            <a:off x="1938528" y="5074920"/>
            <a:ext cx="8302752" cy="512064"/>
          </a:xfrm>
          <a:prstGeom prst="roundRect">
            <a:avLst>
              <a:gd name="adj" fmla="val 21429"/>
            </a:avLst>
          </a:prstGeom>
          <a:solidFill>
            <a:srgbClr val="EAF4FF"/>
          </a:solidFill>
          <a:ln/>
        </p:spPr>
        <p:txBody>
          <a:bodyPr wrap="square" lIns="1016" tIns="1016" rIns="1016" bIns="1016" rtlCol="0" anchor="ctr">
            <a:normAutofit/>
          </a:bodyPr>
          <a:lstStyle/>
          <a:p>
            <a:pPr algn="ctr" indent="0" marL="0">
              <a:buNone/>
            </a:pPr>
            <a:r>
              <a:rPr lang="en-US" sz="1800" b="1" dirty="0">
                <a:solidFill>
                  <a:srgbClr val="14345A"/>
                </a:solidFill>
                <a:latin typeface="NanumBarunGothic" pitchFamily="34" charset="0"/>
                <a:ea typeface="NanumBarunGothic" pitchFamily="34" charset="-122"/>
                <a:cs typeface="NanumBarunGothic" pitchFamily="34" charset="-120"/>
              </a:rPr>
              <a:t>수업 활동 질문: “내가 가장 잘 이해하는 고객의 불편은 무엇인가?”</a:t>
            </a:r>
            <a:endParaRPr lang="en-US" sz="1800" dirty="0"/>
          </a:p>
        </p:txBody>
      </p:sp>
      <p:sp>
        <p:nvSpPr>
          <p:cNvPr id="23" name="Text 21"/>
          <p:cNvSpPr/>
          <p:nvPr/>
        </p:nvSpPr>
        <p:spPr>
          <a:xfrm>
            <a:off x="502920" y="5916168"/>
            <a:ext cx="11201400" cy="676656"/>
          </a:xfrm>
          <a:prstGeom prst="roundRect">
            <a:avLst>
              <a:gd name="adj" fmla="val 16216"/>
            </a:avLst>
          </a:prstGeom>
          <a:solidFill>
            <a:srgbClr val="FFF7E6"/>
          </a:solidFill>
          <a:ln w="12700">
            <a:solidFill>
              <a:srgbClr val="E7C97A"/>
            </a:solidFill>
          </a:ln>
        </p:spPr>
        <p:txBody>
          <a:bodyPr wrap="square" lIns="1524" tIns="1524" rIns="1524" bIns="1524" rtlCol="0" anchor="ctr">
            <a:normAutofit/>
          </a:bodyPr>
          <a:lstStyle/>
          <a:p>
            <a:pPr indent="0" marL="0">
              <a:buNone/>
            </a:pPr>
            <a:r>
              <a:rPr lang="en-US" sz="1350" dirty="0">
                <a:solidFill>
                  <a:srgbClr val="1A2633"/>
                </a:solidFill>
                <a:latin typeface="NanumBarunGothic" pitchFamily="34" charset="0"/>
                <a:ea typeface="NanumBarunGothic" pitchFamily="34" charset="-122"/>
                <a:cs typeface="NanumBarunGothic" pitchFamily="34" charset="-120"/>
              </a:rPr>
              <a:t>이제 학생들은 자신의 강점을 분석하고, 고객 불편과 지역 자원을 연결해 첫 번째 사업 아이템을 발굴하면 됩니다.</a:t>
            </a:r>
            <a:endParaRPr lang="en-US" sz="13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anumBarun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anumBarun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여행업 창업 전략: 작지만 강한 창업 로드맵</dc:title>
  <dc:subject>여행업 창업 전략 강의 PPT</dc:subject>
  <dc:creator>ChatGPT</dc:creator>
  <cp:lastModifiedBy>ChatGPT</cp:lastModifiedBy>
  <cp:revision>1</cp:revision>
  <dcterms:created xsi:type="dcterms:W3CDTF">2026-09-14T09:12:08Z</dcterms:created>
  <dcterms:modified xsi:type="dcterms:W3CDTF">2026-09-14T09:12:08Z</dcterms:modified>
</cp:coreProperties>
</file>