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말하듯 대본: 오늘은 해외여행 시장에서 어떤 사업체들이 움직이고 있는지, 그리고 각 사업체가 어떤 방식으로 돈을 벌고 성장하는지 함께 살펴보겠습니다.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말하듯 대본: 이번 시간의 목표는 기업 이름을 외우는 것이 아닙니다. 각 기업이 어떤 방식으로 고객, 상품, 데이터, 유통망을 연결하는지 이해하고, 여러분의 개발 프로젝트에 적용할 포인트를 찾는 것입니다.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말하듯 대본: 아웃바운드 시장은 단순히 여행상품을 파는 시장이 아닙니다. 여행자와 상품, 플랫폼과 데이터를 연결하는 구조로 이해하면 훨씬 선명하게 보입니다.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말하듯 대본: 먼저 시장 안의 주요 사업체를 구분해 보겠습니다. 실제 시장에서는 역할이 겹치지만, 기본 기능을 나누어 보면 패키지 여행사, OTA, 메타서치, TMC, GDS로 볼 수 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말하듯 대본: 중요한 점은 영역 간 경계가 점점 흐려지고 있다는 것입니다. 패키지 여행사도 OTA처럼 움직이고, OTA도 항공·숙박·투어를 모두 연결하는 구조로 확장하고 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말하듯 대본: 하나투어는 전통적인 패키지 여행사이지만, 지금은 자유여행객을 위한 항공과 숙소 판매, 하이엔드 맞춤 상품, 그리고 AI 기반 상품 검색까지 확장하고 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말하듯 대본: 온베케이션은 기술만으로 끝내지 않고 사람의 상담을 결합합니다. 기본 조건은 화면에서 받고, 세밀한 요구는 테일러가 상담하면서 맞춤 여행을 완성하는 구조입니다.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말하듯 대본: 마이리얼트립은 항공과 숙박보다 먼저 투어와 액티비티 영역을 잘 잡았습니다. 이후 항공권 구매 이후 필요한 상품을 추천하는 흐름을 만들며 자유여행객 중심 OTA로 성장했습니다.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말하듯 대본: 메타서치는 OTA와 조금 다릅니다. 직접 상품을 판매하기보다는 여러 판매처의 정보를 비교하게 해주고, 여행자를 판매처로 보내는 방식으로 수익을 만듭니다.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말하듯 대본: 타이드스퀘어는 일반 여행 플랫폼에 머무르지 않고 기업 출장관리와 MICE까지 넓혀갑니다. 여기서 중요한 점은 예약 중개 수수료 하나에만 의존하지 않는다는 것입니다.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말하듯 대본: 누아는 소비자에게 바로 보이는 서비스라기보다, 항공 유통을 뒤에서 연결하는 인프라에 가깝습니다. 개발자 관점에서는 예약, 결제, 발권 자동화와 API 연계 구조를 주목하면 좋습니다.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말하듯 대본: 전체 구조를 한 장으로 보면, 상품을 공급받고, GDS나 API로 연결하고, OTA나 메타서치 같은 채널에서 판매하며, 마지막에는 고객 경험과 데이터가 다시 비즈니스를 키우는 흐름입니다.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말하듯 대본: 개발자 입장에서는 여행상품 자체보다 흐름을 보는 것이 중요합니다. 고객이 어떤 데이터를 입력하고, 플랫폼이 어떤 상품을 추천하고, 어떤 지점에서 결제와 상담이 이어지는지를 설계해야 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말하듯 대본: 벤치마킹할 지점은 네 가지입니다. AI 개인화, 스타트업 협업, 상품 영역 확장, 그리고 B2B 비즈니스 다각화입니다. 이 네 가지가 앞으로 성장 전략의 핵심입니다.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말하듯 대본: 요약하면, 오늘 강의는 아웃바운드 여행 시장의 주요 사업체를 사례로 살펴보고, 디지털 전환, 개인 맞춤 여행, 트래블테크 확장, AI 기반 유통 솔루션을 벤치마킹하는 내용입니다.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말하듯 대본: 마지막으로 여러분의 아이디어를 이 구조에 대입해 보겠습니다. 내가 만들 서비스가 어느 플레이어에 가까운지, 고객 불편은 어디에 있는지, AI와 데이터가 어디에서 가치를 만드는지 생각해 보세요.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92608"/>
            <a:ext cx="11567160" cy="0"/>
          </a:xfrm>
          <a:prstGeom prst="line">
            <a:avLst/>
          </a:prstGeom>
          <a:noFill/>
          <a:ln w="25400">
            <a:solidFill>
              <a:srgbClr val="8A12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3383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 비즈니스 모델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 rot="21300000">
            <a:off x="5358384" y="45720"/>
            <a:ext cx="1627632" cy="384048"/>
          </a:xfrm>
          <a:prstGeom prst="rect">
            <a:avLst/>
          </a:prstGeom>
          <a:solidFill>
            <a:srgbClr val="F7EA00"/>
          </a:solidFill>
          <a:ln w="10160">
            <a:solidFill>
              <a:srgbClr val="222222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Key-Point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778240" y="109728"/>
            <a:ext cx="30175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8A12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여행업의 이해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1201400" y="55138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31520" y="1051560"/>
            <a:ext cx="6492240" cy="13258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</a:t>
            </a:r>
            <a:endParaRPr lang="en-US" sz="3900" dirty="0"/>
          </a:p>
          <a:p>
            <a:pPr indent="0" marL="0">
              <a:buNone/>
            </a:pPr>
            <a:r>
              <a:rPr lang="en-US" sz="39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비즈니스 모델</a:t>
            </a:r>
            <a:endParaRPr lang="en-US" sz="3900" dirty="0"/>
          </a:p>
        </p:txBody>
      </p:sp>
      <p:sp>
        <p:nvSpPr>
          <p:cNvPr id="8" name="Text 6"/>
          <p:cNvSpPr/>
          <p:nvPr/>
        </p:nvSpPr>
        <p:spPr>
          <a:xfrm>
            <a:off x="768096" y="2624328"/>
            <a:ext cx="566928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22B4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 이해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77240" y="3017520"/>
            <a:ext cx="512064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56B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Travel Business Model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7223760" y="1280160"/>
            <a:ext cx="1901952" cy="731520"/>
          </a:xfrm>
          <a:prstGeom prst="rect">
            <a:avLst/>
          </a:prstGeom>
          <a:solidFill>
            <a:srgbClr val="EAF8FF"/>
          </a:solidFill>
          <a:ln w="13970">
            <a:solidFill>
              <a:srgbClr val="00A6D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시장 플레이어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Player Map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345168" y="1280160"/>
            <a:ext cx="1901952" cy="731520"/>
          </a:xfrm>
          <a:prstGeom prst="rect">
            <a:avLst/>
          </a:prstGeom>
          <a:solidFill>
            <a:srgbClr val="FFF8DA"/>
          </a:solidFill>
          <a:ln w="13970">
            <a:solidFill>
              <a:srgbClr val="D9BF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사례 분석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Case Study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275320" y="2606040"/>
            <a:ext cx="1965960" cy="731520"/>
          </a:xfrm>
          <a:prstGeom prst="rect">
            <a:avLst/>
          </a:prstGeom>
          <a:solidFill>
            <a:srgbClr val="F2E7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성장 전략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Growth Strategy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9107424" y="2029968"/>
            <a:ext cx="-9144" cy="530352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9189720" y="1645920"/>
            <a:ext cx="109728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5" name="Text 13"/>
          <p:cNvSpPr/>
          <p:nvPr/>
        </p:nvSpPr>
        <p:spPr>
          <a:xfrm>
            <a:off x="7479792" y="3767328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00A6D6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✈  🌐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594360" y="5760720"/>
            <a:ext cx="11018520" cy="713232"/>
          </a:xfrm>
          <a:prstGeom prst="rect">
            <a:avLst/>
          </a:prstGeom>
          <a:solidFill>
            <a:srgbClr val="F3F5FA"/>
          </a:solidFill>
          <a:ln w="12700">
            <a:solidFill>
              <a:srgbClr val="B7C0C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말하듯 대본 | 오늘은 해외여행 시장에서 어떤 사업체들이 움직이고 있는지, 그리고 각 사업체가 어떤 방식으로 돈을 벌고 성장하는지 함께 살펴보겠습니다.</a:t>
            </a:r>
            <a:endParaRPr lang="en-US" sz="133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92608"/>
            <a:ext cx="11567160" cy="0"/>
          </a:xfrm>
          <a:prstGeom prst="line">
            <a:avLst/>
          </a:prstGeom>
          <a:noFill/>
          <a:ln w="25400">
            <a:solidFill>
              <a:srgbClr val="8A12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3383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 비즈니스 모델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 rot="21300000">
            <a:off x="5358384" y="45720"/>
            <a:ext cx="1627632" cy="384048"/>
          </a:xfrm>
          <a:prstGeom prst="rect">
            <a:avLst/>
          </a:prstGeom>
          <a:solidFill>
            <a:srgbClr val="F7EA00"/>
          </a:solidFill>
          <a:ln w="10160">
            <a:solidFill>
              <a:srgbClr val="222222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Key-Point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778240" y="109728"/>
            <a:ext cx="30175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8A12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여행업의 이해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1201400" y="55138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58368" y="713232"/>
            <a:ext cx="106070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학습목표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58368" y="1298448"/>
            <a:ext cx="10607040" cy="0"/>
          </a:xfrm>
          <a:prstGeom prst="line">
            <a:avLst/>
          </a:prstGeom>
          <a:noFill/>
          <a:ln w="12700">
            <a:solidFill>
              <a:srgbClr val="9FA3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4088" y="1353312"/>
            <a:ext cx="103327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강의가 끝난 뒤, 아웃바운드 여행 비즈니스 모델을 사례 중심으로 설명할 수 있도록 합니다.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777240" y="1783080"/>
            <a:ext cx="2514600" cy="960120"/>
          </a:xfrm>
          <a:prstGeom prst="rect">
            <a:avLst/>
          </a:prstGeom>
          <a:solidFill>
            <a:srgbClr val="EAF8FF"/>
          </a:solidFill>
          <a:ln w="13970">
            <a:solidFill>
              <a:srgbClr val="00A6D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3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 1</a:t>
            </a:r>
            <a:endParaRPr lang="en-US" sz="1530" dirty="0"/>
          </a:p>
          <a:p>
            <a:pPr algn="ctr" indent="0" marL="0">
              <a:buNone/>
            </a:pPr>
            <a:r>
              <a:rPr lang="en-US" sz="153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아웃바운드 여행 시장의</a:t>
            </a:r>
            <a:endParaRPr lang="en-US" sz="1530" dirty="0"/>
          </a:p>
          <a:p>
            <a:pPr algn="ctr" indent="0" marL="0">
              <a:buNone/>
            </a:pPr>
            <a:r>
              <a:rPr lang="en-US" sz="153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사업체 구조 이해</a:t>
            </a:r>
            <a:endParaRPr lang="en-US" sz="1530" dirty="0"/>
          </a:p>
        </p:txBody>
      </p:sp>
      <p:sp>
        <p:nvSpPr>
          <p:cNvPr id="11" name="Text 9"/>
          <p:cNvSpPr/>
          <p:nvPr/>
        </p:nvSpPr>
        <p:spPr>
          <a:xfrm>
            <a:off x="3611880" y="1783080"/>
            <a:ext cx="2606040" cy="960120"/>
          </a:xfrm>
          <a:prstGeom prst="rect">
            <a:avLst/>
          </a:prstGeom>
          <a:solidFill>
            <a:srgbClr val="FFF8DA"/>
          </a:solidFill>
          <a:ln w="13970">
            <a:solidFill>
              <a:srgbClr val="D9BF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 2</a:t>
            </a:r>
            <a:endParaRPr lang="en-US" sz="1430" dirty="0"/>
          </a:p>
          <a:p>
            <a:pPr algn="ctr" indent="0" marL="0">
              <a:buNone/>
            </a:pPr>
            <a:r>
              <a:rPr lang="en-US" sz="143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온베케이션·마이리얼트립의</a:t>
            </a:r>
            <a:endParaRPr lang="en-US" sz="1430" dirty="0"/>
          </a:p>
          <a:p>
            <a:pPr algn="ctr" indent="0" marL="0">
              <a:buNone/>
            </a:pPr>
            <a:r>
              <a:rPr lang="en-US" sz="143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디지털 전환 전략 파악</a:t>
            </a:r>
            <a:endParaRPr lang="en-US" sz="1430" dirty="0"/>
          </a:p>
        </p:txBody>
      </p:sp>
      <p:sp>
        <p:nvSpPr>
          <p:cNvPr id="12" name="Text 10"/>
          <p:cNvSpPr/>
          <p:nvPr/>
        </p:nvSpPr>
        <p:spPr>
          <a:xfrm>
            <a:off x="6537960" y="1783080"/>
            <a:ext cx="2606040" cy="960120"/>
          </a:xfrm>
          <a:prstGeom prst="rect">
            <a:avLst/>
          </a:prstGeom>
          <a:solidFill>
            <a:srgbClr val="F2E7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 3</a:t>
            </a:r>
            <a:endParaRPr lang="en-US" sz="1430" dirty="0"/>
          </a:p>
          <a:p>
            <a:pPr algn="ctr" indent="0" marL="0">
              <a:buNone/>
            </a:pPr>
            <a:r>
              <a:rPr lang="en-US" sz="143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타이드스퀘어·누아의</a:t>
            </a:r>
            <a:endParaRPr lang="en-US" sz="1430" dirty="0"/>
          </a:p>
          <a:p>
            <a:pPr algn="ctr" indent="0" marL="0">
              <a:buNone/>
            </a:pPr>
            <a:r>
              <a:rPr lang="en-US" sz="143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트래블테크 확장 전략 분석</a:t>
            </a:r>
            <a:endParaRPr lang="en-US" sz="1430" dirty="0"/>
          </a:p>
        </p:txBody>
      </p:sp>
      <p:sp>
        <p:nvSpPr>
          <p:cNvPr id="13" name="Text 11"/>
          <p:cNvSpPr/>
          <p:nvPr/>
        </p:nvSpPr>
        <p:spPr>
          <a:xfrm>
            <a:off x="9464040" y="1783080"/>
            <a:ext cx="1965960" cy="960120"/>
          </a:xfrm>
          <a:prstGeom prst="rect">
            <a:avLst/>
          </a:prstGeom>
          <a:solidFill>
            <a:srgbClr val="EAF7EE"/>
          </a:solidFill>
          <a:ln w="13970">
            <a:solidFill>
              <a:srgbClr val="19A97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 4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개발·창업 프로젝트에 적용할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벤치마킹 포인트 도출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328416" y="2267712"/>
            <a:ext cx="237744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6263640" y="2267712"/>
            <a:ext cx="228600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9189720" y="2267712"/>
            <a:ext cx="228600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914400" y="3438144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207008" y="3429000"/>
            <a:ext cx="1033272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시장 이해: 패키지 여행사, OTA, 메타서치, TMC, GDS의 역할 구분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14400" y="3922776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207008" y="3913632"/>
            <a:ext cx="1033272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사례 이해: 온베케이션, 마이리얼트립, 타이드스퀘어, 누아의 전략 비교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914400" y="4407408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207008" y="4398264"/>
            <a:ext cx="1033272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적용 이해: AI 개인화, 유통 인프라, B2B 확장, 서비스 다각화 관점 도출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94360" y="5760720"/>
            <a:ext cx="11018520" cy="713232"/>
          </a:xfrm>
          <a:prstGeom prst="rect">
            <a:avLst/>
          </a:prstGeom>
          <a:solidFill>
            <a:srgbClr val="F3F5FA"/>
          </a:solidFill>
          <a:ln w="12700">
            <a:solidFill>
              <a:srgbClr val="B7C0C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말하듯 대본 | 이번 시간의 목표는 기업 이름을 외우는 것이 아닙니다. 각 기업이 어떤 방식으로 고객, 상품, 데이터, 유통망을 연결하는지 이해하고, 여러분의 개발 프로젝트에 적용할 포인트를 찾는 것입니다.</a:t>
            </a:r>
            <a:endParaRPr lang="en-US" sz="13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92608"/>
            <a:ext cx="11567160" cy="0"/>
          </a:xfrm>
          <a:prstGeom prst="line">
            <a:avLst/>
          </a:prstGeom>
          <a:noFill/>
          <a:ln w="25400">
            <a:solidFill>
              <a:srgbClr val="8A12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3383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 비즈니스 모델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 rot="21300000">
            <a:off x="5358384" y="45720"/>
            <a:ext cx="1627632" cy="384048"/>
          </a:xfrm>
          <a:prstGeom prst="rect">
            <a:avLst/>
          </a:prstGeom>
          <a:solidFill>
            <a:srgbClr val="F7EA00"/>
          </a:solidFill>
          <a:ln w="10160">
            <a:solidFill>
              <a:srgbClr val="222222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Key-Point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778240" y="109728"/>
            <a:ext cx="30175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8A12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여행업의 이해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1201400" y="55138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58368" y="713232"/>
            <a:ext cx="106070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수업의 핵심 흐름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58368" y="1298448"/>
            <a:ext cx="10607040" cy="0"/>
          </a:xfrm>
          <a:prstGeom prst="line">
            <a:avLst/>
          </a:prstGeom>
          <a:noFill/>
          <a:ln w="12700">
            <a:solidFill>
              <a:srgbClr val="9FA3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4088" y="1353312"/>
            <a:ext cx="103327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아웃바운드 시장을 “누가–무엇을–어떻게 연결하는가”의 관점으로 읽습니다.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68680" y="2011680"/>
            <a:ext cx="2651760" cy="822960"/>
          </a:xfrm>
          <a:prstGeom prst="rect">
            <a:avLst/>
          </a:prstGeom>
          <a:solidFill>
            <a:srgbClr val="EAF8FF"/>
          </a:solidFill>
          <a:ln w="13970">
            <a:solidFill>
              <a:srgbClr val="00A6D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시장 플레이어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누가 움직이는가?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736592" y="2011680"/>
            <a:ext cx="2788920" cy="822960"/>
          </a:xfrm>
          <a:prstGeom prst="rect">
            <a:avLst/>
          </a:prstGeom>
          <a:solidFill>
            <a:srgbClr val="FFF8DA"/>
          </a:solidFill>
          <a:ln w="13970">
            <a:solidFill>
              <a:srgbClr val="D9BF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비즈니스 모델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어떻게 수익을 내는가?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823960" y="2011680"/>
            <a:ext cx="2697480" cy="822960"/>
          </a:xfrm>
          <a:prstGeom prst="rect">
            <a:avLst/>
          </a:prstGeom>
          <a:solidFill>
            <a:srgbClr val="F2E7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성장 전략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어디로 확장되는가?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3611880" y="2423160"/>
            <a:ext cx="1005840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7644384" y="2423160"/>
            <a:ext cx="1042416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5" name="Text 13"/>
          <p:cNvSpPr/>
          <p:nvPr/>
        </p:nvSpPr>
        <p:spPr>
          <a:xfrm>
            <a:off x="1005840" y="3621024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298448" y="3611880"/>
            <a:ext cx="996696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대상: 해외를 방문하는 한국인 여행객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005840" y="4151376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298448" y="4142232"/>
            <a:ext cx="100584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관점: 상품 공급, 예약 중개, 비교검색, 출장관리, 유통 솔루션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005840" y="4681728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298448" y="4672584"/>
            <a:ext cx="100584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관점: 데이터 흐름, 서비스 플로우, AI 개인화, API·GDS 연계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594360" y="5760720"/>
            <a:ext cx="11018520" cy="713232"/>
          </a:xfrm>
          <a:prstGeom prst="rect">
            <a:avLst/>
          </a:prstGeom>
          <a:solidFill>
            <a:srgbClr val="F3F5FA"/>
          </a:solidFill>
          <a:ln w="12700">
            <a:solidFill>
              <a:srgbClr val="B7C0C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말하듯 대본 | 아웃바운드 시장은 단순히 여행상품을 파는 시장이 아닙니다. 여행자와 상품, 플랫폼과 데이터를 연결하는 구조로 이해하면 훨씬 선명하게 보입니다.</a:t>
            </a:r>
            <a:endParaRPr lang="en-US" sz="13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92608"/>
            <a:ext cx="11567160" cy="0"/>
          </a:xfrm>
          <a:prstGeom prst="line">
            <a:avLst/>
          </a:prstGeom>
          <a:noFill/>
          <a:ln w="25400">
            <a:solidFill>
              <a:srgbClr val="8A12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3383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 비즈니스 모델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 rot="21300000">
            <a:off x="5358384" y="45720"/>
            <a:ext cx="1627632" cy="384048"/>
          </a:xfrm>
          <a:prstGeom prst="rect">
            <a:avLst/>
          </a:prstGeom>
          <a:solidFill>
            <a:srgbClr val="F7EA00"/>
          </a:solidFill>
          <a:ln w="10160">
            <a:solidFill>
              <a:srgbClr val="222222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Key-Point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778240" y="109728"/>
            <a:ext cx="30175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8A12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여행업의 이해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1201400" y="55138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58368" y="713232"/>
            <a:ext cx="106070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1. 아웃바운드 시장 내 관광사업체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58368" y="1298448"/>
            <a:ext cx="10607040" cy="0"/>
          </a:xfrm>
          <a:prstGeom prst="line">
            <a:avLst/>
          </a:prstGeom>
          <a:noFill/>
          <a:ln w="12700">
            <a:solidFill>
              <a:srgbClr val="9FA3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4088" y="1353312"/>
            <a:ext cx="103327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전통 여행사부터 기술 기반 유통 사업체까지 여러 플레이어가 함께 작동합니다.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58368" y="1965960"/>
            <a:ext cx="1600200" cy="749808"/>
          </a:xfrm>
          <a:prstGeom prst="rect">
            <a:avLst/>
          </a:prstGeom>
          <a:solidFill>
            <a:srgbClr val="EAF8FF"/>
          </a:solidFill>
          <a:ln w="13970">
            <a:solidFill>
              <a:srgbClr val="00A6D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패키지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여행사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926080" y="1965960"/>
            <a:ext cx="1600200" cy="749808"/>
          </a:xfrm>
          <a:prstGeom prst="rect">
            <a:avLst/>
          </a:prstGeom>
          <a:solidFill>
            <a:srgbClr val="F2E7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212080" y="1965960"/>
            <a:ext cx="1600200" cy="749808"/>
          </a:xfrm>
          <a:prstGeom prst="rect">
            <a:avLst/>
          </a:prstGeom>
          <a:solidFill>
            <a:srgbClr val="FFF8DA"/>
          </a:solidFill>
          <a:ln w="13970">
            <a:solidFill>
              <a:srgbClr val="D9BF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메타서치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498080" y="1965960"/>
            <a:ext cx="1600200" cy="749808"/>
          </a:xfrm>
          <a:prstGeom prst="rect">
            <a:avLst/>
          </a:prstGeom>
          <a:solidFill>
            <a:srgbClr val="EAF7EE"/>
          </a:solidFill>
          <a:ln w="13970">
            <a:solidFill>
              <a:srgbClr val="19A97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TMC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출장관리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784080" y="1965960"/>
            <a:ext cx="1600200" cy="749808"/>
          </a:xfrm>
          <a:prstGeom prst="rect">
            <a:avLst/>
          </a:prstGeom>
          <a:solidFill>
            <a:srgbClr val="FFEFE6"/>
          </a:solidFill>
          <a:ln w="13970">
            <a:solidFill>
              <a:srgbClr val="F08A2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GDS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사업체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286000" y="2340864"/>
            <a:ext cx="594360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4553712" y="2340864"/>
            <a:ext cx="612648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6839712" y="2340864"/>
            <a:ext cx="612648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9125712" y="2340864"/>
            <a:ext cx="612648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9" name="Text 17"/>
          <p:cNvSpPr/>
          <p:nvPr/>
        </p:nvSpPr>
        <p:spPr>
          <a:xfrm>
            <a:off x="914400" y="3502152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1207008" y="3493008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패키지 여행사: 전통적인 해외 패키지 상품 판매와 자유여행 상품 확장</a:t>
            </a:r>
            <a:endParaRPr lang="en-US" sz="1850" dirty="0"/>
          </a:p>
        </p:txBody>
      </p:sp>
      <p:sp>
        <p:nvSpPr>
          <p:cNvPr id="21" name="Text 19"/>
          <p:cNvSpPr/>
          <p:nvPr/>
        </p:nvSpPr>
        <p:spPr>
          <a:xfrm>
            <a:off x="914400" y="3941064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50" dirty="0"/>
          </a:p>
        </p:txBody>
      </p:sp>
      <p:sp>
        <p:nvSpPr>
          <p:cNvPr id="22" name="Text 20"/>
          <p:cNvSpPr/>
          <p:nvPr/>
        </p:nvSpPr>
        <p:spPr>
          <a:xfrm>
            <a:off x="1207008" y="3931920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OTA 플랫폼: 항공·숙박·투어·액티비티를 온라인에서 예약 중개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914400" y="4379976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50" dirty="0"/>
          </a:p>
        </p:txBody>
      </p:sp>
      <p:sp>
        <p:nvSpPr>
          <p:cNvPr id="24" name="Text 22"/>
          <p:cNvSpPr/>
          <p:nvPr/>
        </p:nvSpPr>
        <p:spPr>
          <a:xfrm>
            <a:off x="1207008" y="4370832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메타서치 플랫폼: 여러 판매처의 가격과 조건을 비교하는 검색 엔진</a:t>
            </a:r>
            <a:endParaRPr lang="en-US" sz="1850" dirty="0"/>
          </a:p>
        </p:txBody>
      </p:sp>
      <p:sp>
        <p:nvSpPr>
          <p:cNvPr id="25" name="Text 23"/>
          <p:cNvSpPr/>
          <p:nvPr/>
        </p:nvSpPr>
        <p:spPr>
          <a:xfrm>
            <a:off x="914400" y="4818888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50" dirty="0"/>
          </a:p>
        </p:txBody>
      </p:sp>
      <p:sp>
        <p:nvSpPr>
          <p:cNvPr id="26" name="Text 24"/>
          <p:cNvSpPr/>
          <p:nvPr/>
        </p:nvSpPr>
        <p:spPr>
          <a:xfrm>
            <a:off x="1207008" y="4809744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TMC·GDS: 기업 출장관리와 항공·숙박 유통 솔루션의 핵심 인프라</a:t>
            </a:r>
            <a:endParaRPr lang="en-US" sz="1850" dirty="0"/>
          </a:p>
        </p:txBody>
      </p:sp>
      <p:sp>
        <p:nvSpPr>
          <p:cNvPr id="27" name="Text 25"/>
          <p:cNvSpPr/>
          <p:nvPr/>
        </p:nvSpPr>
        <p:spPr>
          <a:xfrm>
            <a:off x="594360" y="5760720"/>
            <a:ext cx="11018520" cy="713232"/>
          </a:xfrm>
          <a:prstGeom prst="rect">
            <a:avLst/>
          </a:prstGeom>
          <a:solidFill>
            <a:srgbClr val="F3F5FA"/>
          </a:solidFill>
          <a:ln w="12700">
            <a:solidFill>
              <a:srgbClr val="B7C0C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말하듯 대본 | 먼저 시장 안의 주요 사업체를 구분해 보겠습니다. 실제 시장에서는 역할이 겹치지만, 기본 기능을 나누어 보면 패키지 여행사, OTA, 메타서치, TMC, GDS로 볼 수 있습니다.</a:t>
            </a:r>
            <a:endParaRPr lang="en-US" sz="13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92608"/>
            <a:ext cx="11567160" cy="0"/>
          </a:xfrm>
          <a:prstGeom prst="line">
            <a:avLst/>
          </a:prstGeom>
          <a:noFill/>
          <a:ln w="25400">
            <a:solidFill>
              <a:srgbClr val="8A12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3383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 비즈니스 모델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 rot="21300000">
            <a:off x="5358384" y="45720"/>
            <a:ext cx="1627632" cy="384048"/>
          </a:xfrm>
          <a:prstGeom prst="rect">
            <a:avLst/>
          </a:prstGeom>
          <a:solidFill>
            <a:srgbClr val="F7EA00"/>
          </a:solidFill>
          <a:ln w="10160">
            <a:solidFill>
              <a:srgbClr val="222222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Key-Point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778240" y="109728"/>
            <a:ext cx="30175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8A12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여행업의 이해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1201400" y="55138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58368" y="713232"/>
            <a:ext cx="106070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경계가 모호해지는 아웃바운드 시장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58368" y="1298448"/>
            <a:ext cx="10607040" cy="0"/>
          </a:xfrm>
          <a:prstGeom prst="line">
            <a:avLst/>
          </a:prstGeom>
          <a:noFill/>
          <a:ln w="12700">
            <a:solidFill>
              <a:srgbClr val="9FA3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4088" y="1353312"/>
            <a:ext cx="103327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사업체는 자신의 본래 영역을 넘어 서비스 범위를 넓히고 있습니다.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68680" y="1901952"/>
            <a:ext cx="1920240" cy="749808"/>
          </a:xfrm>
          <a:prstGeom prst="rect">
            <a:avLst/>
          </a:prstGeom>
          <a:solidFill>
            <a:srgbClr val="EAF8FF"/>
          </a:solidFill>
          <a:ln w="13970">
            <a:solidFill>
              <a:srgbClr val="00A6D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전통 패키지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Package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520440" y="1901952"/>
            <a:ext cx="1920240" cy="749808"/>
          </a:xfrm>
          <a:prstGeom prst="rect">
            <a:avLst/>
          </a:prstGeom>
          <a:solidFill>
            <a:srgbClr val="F2E7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자유여행 예약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OTA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172200" y="1901952"/>
            <a:ext cx="1920240" cy="749808"/>
          </a:xfrm>
          <a:prstGeom prst="rect">
            <a:avLst/>
          </a:prstGeom>
          <a:solidFill>
            <a:srgbClr val="FFF8DA"/>
          </a:solidFill>
          <a:ln w="13970">
            <a:solidFill>
              <a:srgbClr val="D9BF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비교검색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Meta-search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823960" y="1901952"/>
            <a:ext cx="2148840" cy="749808"/>
          </a:xfrm>
          <a:prstGeom prst="rect">
            <a:avLst/>
          </a:prstGeom>
          <a:solidFill>
            <a:srgbClr val="EAF7EE"/>
          </a:solidFill>
          <a:ln w="13970">
            <a:solidFill>
              <a:srgbClr val="19A97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기업출장·유통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TMC/GDS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2816352" y="2276856"/>
            <a:ext cx="658368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5468112" y="2276856"/>
            <a:ext cx="658368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8119872" y="2276856"/>
            <a:ext cx="658368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2331720" y="3200400"/>
            <a:ext cx="7543800" cy="640080"/>
          </a:xfrm>
          <a:prstGeom prst="rect">
            <a:avLst/>
          </a:prstGeom>
          <a:solidFill>
            <a:srgbClr val="FAFA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B4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변화: “상품 판매”에서 “여행 전 과정의 서비스 플로우 설계”로 이동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920240" y="4526280"/>
            <a:ext cx="1325880" cy="256032"/>
          </a:xfrm>
          <a:prstGeom prst="rect">
            <a:avLst/>
          </a:prstGeom>
          <a:solidFill>
            <a:srgbClr val="8A12D4"/>
          </a:solidFill>
          <a:ln w="6350">
            <a:solidFill>
              <a:srgbClr val="8A12D4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개인화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3611880" y="4526280"/>
            <a:ext cx="1188720" cy="256032"/>
          </a:xfrm>
          <a:prstGeom prst="rect">
            <a:avLst/>
          </a:prstGeom>
          <a:solidFill>
            <a:srgbClr val="0FA3DD"/>
          </a:solidFill>
          <a:ln w="6350">
            <a:solidFill>
              <a:srgbClr val="0FA3DD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API 연계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5285232" y="4526280"/>
            <a:ext cx="1234440" cy="256032"/>
          </a:xfrm>
          <a:prstGeom prst="rect">
            <a:avLst/>
          </a:prstGeom>
          <a:solidFill>
            <a:srgbClr val="19A974"/>
          </a:solidFill>
          <a:ln w="6350">
            <a:solidFill>
              <a:srgbClr val="19A974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제휴·협업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6967728" y="4526280"/>
            <a:ext cx="1554480" cy="256032"/>
          </a:xfrm>
          <a:prstGeom prst="rect">
            <a:avLst/>
          </a:prstGeom>
          <a:solidFill>
            <a:srgbClr val="F08A24"/>
          </a:solidFill>
          <a:ln w="6350">
            <a:solidFill>
              <a:srgbClr val="F08A24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 다각화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8915400" y="4526280"/>
            <a:ext cx="1371600" cy="256032"/>
          </a:xfrm>
          <a:prstGeom prst="rect">
            <a:avLst/>
          </a:prstGeom>
          <a:solidFill>
            <a:srgbClr val="FF3C8B"/>
          </a:solidFill>
          <a:ln w="6350">
            <a:solidFill>
              <a:srgbClr val="FF3C8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 데이터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94360" y="5760720"/>
            <a:ext cx="11018520" cy="713232"/>
          </a:xfrm>
          <a:prstGeom prst="rect">
            <a:avLst/>
          </a:prstGeom>
          <a:solidFill>
            <a:srgbClr val="F3F5FA"/>
          </a:solidFill>
          <a:ln w="12700">
            <a:solidFill>
              <a:srgbClr val="B7C0C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말하듯 대본 | 중요한 점은 영역 간 경계가 점점 흐려지고 있다는 것입니다. 패키지 여행사도 OTA처럼 움직이고, OTA도 항공·숙박·투어를 모두 연결하는 구조로 확장하고 있습니다.</a:t>
            </a:r>
            <a:endParaRPr lang="en-US" sz="13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92608"/>
            <a:ext cx="11567160" cy="0"/>
          </a:xfrm>
          <a:prstGeom prst="line">
            <a:avLst/>
          </a:prstGeom>
          <a:noFill/>
          <a:ln w="25400">
            <a:solidFill>
              <a:srgbClr val="8A12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3383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 비즈니스 모델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 rot="21300000">
            <a:off x="5358384" y="45720"/>
            <a:ext cx="1627632" cy="384048"/>
          </a:xfrm>
          <a:prstGeom prst="rect">
            <a:avLst/>
          </a:prstGeom>
          <a:solidFill>
            <a:srgbClr val="F7EA00"/>
          </a:solidFill>
          <a:ln w="10160">
            <a:solidFill>
              <a:srgbClr val="222222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Key-Point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778240" y="109728"/>
            <a:ext cx="30175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8A12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여행업의 이해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1201400" y="55138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58368" y="713232"/>
            <a:ext cx="106070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패키지 여행사 사례: 하나투어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58368" y="1298448"/>
            <a:ext cx="10607040" cy="0"/>
          </a:xfrm>
          <a:prstGeom prst="line">
            <a:avLst/>
          </a:prstGeom>
          <a:noFill/>
          <a:ln w="12700">
            <a:solidFill>
              <a:srgbClr val="9FA3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4088" y="1353312"/>
            <a:ext cx="103327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전통 패키지 기반 위에 자유여행·하이엔드·AI 검색을 더하는 방식입니다.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68680" y="1847088"/>
            <a:ext cx="2011680" cy="713232"/>
          </a:xfrm>
          <a:prstGeom prst="rect">
            <a:avLst/>
          </a:prstGeom>
          <a:solidFill>
            <a:srgbClr val="EAF8FF"/>
          </a:solidFill>
          <a:ln w="13970">
            <a:solidFill>
              <a:srgbClr val="00A6D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랜드사 계약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관광상품 공급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502152" y="1847088"/>
            <a:ext cx="2011680" cy="713232"/>
          </a:xfrm>
          <a:prstGeom prst="rect">
            <a:avLst/>
          </a:prstGeom>
          <a:solidFill>
            <a:srgbClr val="FFF8DA"/>
          </a:solidFill>
          <a:ln w="13970">
            <a:solidFill>
              <a:srgbClr val="D9BF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패키지 상품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해외 주요 도시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135624" y="1847088"/>
            <a:ext cx="2286000" cy="713232"/>
          </a:xfrm>
          <a:prstGeom prst="rect">
            <a:avLst/>
          </a:prstGeom>
          <a:solidFill>
            <a:srgbClr val="F2E7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OTA 영역 확장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항공·숙소 개별 판매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9052560" y="1847088"/>
            <a:ext cx="2148840" cy="713232"/>
          </a:xfrm>
          <a:prstGeom prst="rect">
            <a:avLst/>
          </a:prstGeom>
          <a:solidFill>
            <a:srgbClr val="EAF7EE"/>
          </a:solidFill>
          <a:ln w="13970">
            <a:solidFill>
              <a:srgbClr val="19A97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검색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맞춤 여행정보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2907792" y="2203704"/>
            <a:ext cx="548640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5532120" y="2203704"/>
            <a:ext cx="557784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8467344" y="2203704"/>
            <a:ext cx="539496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914400" y="3300984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207008" y="3291840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40–60대 고객층의 소비력을 반영한 하이엔드 맞춤 상품 “제우스” 라인업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14400" y="3776472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207008" y="3767328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카테고리의 상품을 판매하면서 상품 탐색의 복잡성이 증가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914400" y="4251960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207008" y="4242816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생성형 AI·LLM을 활용해 여행 준비와 상품 탐색을 돕는 방향으로 전환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94360" y="5760720"/>
            <a:ext cx="11018520" cy="713232"/>
          </a:xfrm>
          <a:prstGeom prst="rect">
            <a:avLst/>
          </a:prstGeom>
          <a:solidFill>
            <a:srgbClr val="F3F5FA"/>
          </a:solidFill>
          <a:ln w="12700">
            <a:solidFill>
              <a:srgbClr val="B7C0C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말하듯 대본 | 하나투어는 전통적인 패키지 여행사이지만, 지금은 자유여행객을 위한 항공과 숙소 판매, 하이엔드 맞춤 상품, 그리고 AI 기반 상품 검색까지 확장하고 있습니다.</a:t>
            </a:r>
            <a:endParaRPr lang="en-US" sz="13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92608"/>
            <a:ext cx="11567160" cy="0"/>
          </a:xfrm>
          <a:prstGeom prst="line">
            <a:avLst/>
          </a:prstGeom>
          <a:noFill/>
          <a:ln w="25400">
            <a:solidFill>
              <a:srgbClr val="8A12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3383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 비즈니스 모델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 rot="21300000">
            <a:off x="5358384" y="45720"/>
            <a:ext cx="1627632" cy="384048"/>
          </a:xfrm>
          <a:prstGeom prst="rect">
            <a:avLst/>
          </a:prstGeom>
          <a:solidFill>
            <a:srgbClr val="F7EA00"/>
          </a:solidFill>
          <a:ln w="10160">
            <a:solidFill>
              <a:srgbClr val="222222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Key-Point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778240" y="109728"/>
            <a:ext cx="30175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8A12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여행업의 이해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1201400" y="55138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58368" y="713232"/>
            <a:ext cx="106070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맞춤형 패키지 사례: 온베케이션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58368" y="1298448"/>
            <a:ext cx="10607040" cy="0"/>
          </a:xfrm>
          <a:prstGeom prst="line">
            <a:avLst/>
          </a:prstGeom>
          <a:noFill/>
          <a:ln w="12700">
            <a:solidFill>
              <a:srgbClr val="9FA3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4088" y="1353312"/>
            <a:ext cx="103327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디지털 옵션 입력과 전문 컨설턴트 상담을 결합한 휴먼 케어 모델입니다.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68680" y="1847088"/>
            <a:ext cx="2148840" cy="731520"/>
          </a:xfrm>
          <a:prstGeom prst="rect">
            <a:avLst/>
          </a:prstGeom>
          <a:solidFill>
            <a:srgbClr val="EAF8FF"/>
          </a:solidFill>
          <a:ln w="13970">
            <a:solidFill>
              <a:srgbClr val="00A6D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여행자 조건 입력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테마·동행·예산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611880" y="1847088"/>
            <a:ext cx="2148840" cy="731520"/>
          </a:xfrm>
          <a:prstGeom prst="rect">
            <a:avLst/>
          </a:prstGeom>
          <a:solidFill>
            <a:srgbClr val="FFF8DA"/>
          </a:solidFill>
          <a:ln w="13970">
            <a:solidFill>
              <a:srgbClr val="D9BF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테일러 상담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1:1 휴먼 터치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355080" y="1847088"/>
            <a:ext cx="2148840" cy="731520"/>
          </a:xfrm>
          <a:prstGeom prst="rect">
            <a:avLst/>
          </a:prstGeom>
          <a:solidFill>
            <a:srgbClr val="F2E7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비스포크 투어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맞춤 일정 설계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9098280" y="1847088"/>
            <a:ext cx="2148840" cy="731520"/>
          </a:xfrm>
          <a:prstGeom prst="rect">
            <a:avLst/>
          </a:prstGeom>
          <a:solidFill>
            <a:srgbClr val="EAF7EE"/>
          </a:solidFill>
          <a:ln w="13970">
            <a:solidFill>
              <a:srgbClr val="19A97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 대행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항공·투어·숙소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3063240" y="2212848"/>
            <a:ext cx="502920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5806440" y="2212848"/>
            <a:ext cx="502920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8549640" y="2212848"/>
            <a:ext cx="502920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914400" y="3282696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207008" y="3273552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로컬 테마를 살린 럭셔리 투어, 아이 동반, 신혼여행 등 특수 조건 반영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14400" y="3758184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207008" y="3749040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자동화된 입력 화면은 기본 정보를 받고, 복잡한 요구는 사람이 상담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914400" y="4233672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207008" y="4224528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향후 생성형 AI 도입으로 맞춤 일정 구성의 자동화 가능성이 커짐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94360" y="5760720"/>
            <a:ext cx="11018520" cy="713232"/>
          </a:xfrm>
          <a:prstGeom prst="rect">
            <a:avLst/>
          </a:prstGeom>
          <a:solidFill>
            <a:srgbClr val="F3F5FA"/>
          </a:solidFill>
          <a:ln w="12700">
            <a:solidFill>
              <a:srgbClr val="B7C0C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말하듯 대본 | 온베케이션은 기술만으로 끝내지 않고 사람의 상담을 결합합니다. 기본 조건은 화면에서 받고, 세밀한 요구는 테일러가 상담하면서 맞춤 여행을 완성하는 구조입니다.</a:t>
            </a:r>
            <a:endParaRPr lang="en-US" sz="13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92608"/>
            <a:ext cx="11567160" cy="0"/>
          </a:xfrm>
          <a:prstGeom prst="line">
            <a:avLst/>
          </a:prstGeom>
          <a:noFill/>
          <a:ln w="25400">
            <a:solidFill>
              <a:srgbClr val="8A12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3383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 비즈니스 모델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 rot="21300000">
            <a:off x="5358384" y="45720"/>
            <a:ext cx="1627632" cy="384048"/>
          </a:xfrm>
          <a:prstGeom prst="rect">
            <a:avLst/>
          </a:prstGeom>
          <a:solidFill>
            <a:srgbClr val="F7EA00"/>
          </a:solidFill>
          <a:ln w="10160">
            <a:solidFill>
              <a:srgbClr val="222222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Key-Point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778240" y="109728"/>
            <a:ext cx="30175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8A12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여행업의 이해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1201400" y="55138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58368" y="713232"/>
            <a:ext cx="106070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OTA 플랫폼 사례: 마이리얼트립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58368" y="1298448"/>
            <a:ext cx="10607040" cy="0"/>
          </a:xfrm>
          <a:prstGeom prst="line">
            <a:avLst/>
          </a:prstGeom>
          <a:noFill/>
          <a:ln w="12700">
            <a:solidFill>
              <a:srgbClr val="9FA3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4088" y="1353312"/>
            <a:ext cx="103327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투어·액티비티 예약 중개에서 출발해 아웃바운드 전 영역으로 확장했습니다.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914400" y="1856232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207008" y="1847088"/>
            <a:ext cx="1033272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초기 모델: 해외 투어, 액티비티, 관광명소 티켓 예약 중개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261872" y="2313432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F3C8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▫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1499616" y="2295144"/>
            <a:ext cx="969264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항공·숙박 외 영역에서 온라인 판매가 어려웠던 상품 콘텐츠를 확보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914400" y="2907792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207008" y="2898648"/>
            <a:ext cx="1033272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확장 모델: 항공·숙박·패키지까지 포함한 맞춤 여행 상품 판매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261872" y="3364992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F3C8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▫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1499616" y="3346704"/>
            <a:ext cx="969264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항공권 구매 이후 연관 상품을 탐색·추천받는 서비스 흐름 구성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914400" y="3959352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07008" y="3950208"/>
            <a:ext cx="1033272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차별점: 한국인 유학생·가이드 연계, 로컬 투어, 여행 커뮤니티 운영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1371600" y="4681728"/>
            <a:ext cx="1417320" cy="384048"/>
          </a:xfrm>
          <a:prstGeom prst="rect">
            <a:avLst/>
          </a:prstGeom>
          <a:solidFill>
            <a:srgbClr val="EAF8FF"/>
          </a:solidFill>
          <a:ln w="13970">
            <a:solidFill>
              <a:srgbClr val="00A6D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항공권 구매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657600" y="4681728"/>
            <a:ext cx="1600200" cy="384048"/>
          </a:xfrm>
          <a:prstGeom prst="rect">
            <a:avLst/>
          </a:prstGeom>
          <a:solidFill>
            <a:srgbClr val="FFF8DA"/>
          </a:solidFill>
          <a:ln w="13970">
            <a:solidFill>
              <a:srgbClr val="D9BF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연관 상품 추천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263640" y="4681728"/>
            <a:ext cx="1874520" cy="384048"/>
          </a:xfrm>
          <a:prstGeom prst="rect">
            <a:avLst/>
          </a:prstGeom>
          <a:solidFill>
            <a:srgbClr val="F2E7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투어·액티비티 예약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098280" y="4681728"/>
            <a:ext cx="1783080" cy="384048"/>
          </a:xfrm>
          <a:prstGeom prst="rect">
            <a:avLst/>
          </a:prstGeom>
          <a:solidFill>
            <a:srgbClr val="EAF7EE"/>
          </a:solidFill>
          <a:ln w="13970">
            <a:solidFill>
              <a:srgbClr val="19A97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 중 커뮤니티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2816352" y="4873752"/>
            <a:ext cx="795528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25" name="Shape 23"/>
          <p:cNvSpPr/>
          <p:nvPr/>
        </p:nvSpPr>
        <p:spPr>
          <a:xfrm>
            <a:off x="5285232" y="4873752"/>
            <a:ext cx="932688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8165592" y="4873752"/>
            <a:ext cx="886968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27" name="Text 25"/>
          <p:cNvSpPr/>
          <p:nvPr/>
        </p:nvSpPr>
        <p:spPr>
          <a:xfrm>
            <a:off x="594360" y="5760720"/>
            <a:ext cx="11018520" cy="713232"/>
          </a:xfrm>
          <a:prstGeom prst="rect">
            <a:avLst/>
          </a:prstGeom>
          <a:solidFill>
            <a:srgbClr val="F3F5FA"/>
          </a:solidFill>
          <a:ln w="12700">
            <a:solidFill>
              <a:srgbClr val="B7C0C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말하듯 대본 | 마이리얼트립은 항공과 숙박보다 먼저 투어와 액티비티 영역을 잘 잡았습니다. 이후 항공권 구매 이후 필요한 상품을 추천하는 흐름을 만들며 자유여행객 중심 OTA로 성장했습니다.</a:t>
            </a:r>
            <a:endParaRPr lang="en-US" sz="13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92608"/>
            <a:ext cx="11567160" cy="0"/>
          </a:xfrm>
          <a:prstGeom prst="line">
            <a:avLst/>
          </a:prstGeom>
          <a:noFill/>
          <a:ln w="25400">
            <a:solidFill>
              <a:srgbClr val="8A12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3383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 비즈니스 모델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 rot="21300000">
            <a:off x="5358384" y="45720"/>
            <a:ext cx="1627632" cy="384048"/>
          </a:xfrm>
          <a:prstGeom prst="rect">
            <a:avLst/>
          </a:prstGeom>
          <a:solidFill>
            <a:srgbClr val="F7EA00"/>
          </a:solidFill>
          <a:ln w="10160">
            <a:solidFill>
              <a:srgbClr val="222222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Key-Point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778240" y="109728"/>
            <a:ext cx="30175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8A12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여행업의 이해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1201400" y="55138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58368" y="713232"/>
            <a:ext cx="106070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메타서치 플랫폼 사례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58368" y="1298448"/>
            <a:ext cx="10607040" cy="0"/>
          </a:xfrm>
          <a:prstGeom prst="line">
            <a:avLst/>
          </a:prstGeom>
          <a:noFill/>
          <a:ln w="12700">
            <a:solidFill>
              <a:srgbClr val="9FA3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4088" y="1353312"/>
            <a:ext cx="103327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트립어드바이저·트리바고·스카이스캐너·호텔스컴바인 등은 비교검색을 핵심으로 합니다.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22960" y="2103120"/>
            <a:ext cx="1325880" cy="548640"/>
          </a:xfrm>
          <a:prstGeom prst="rect">
            <a:avLst/>
          </a:prstGeom>
          <a:solidFill>
            <a:srgbClr val="EAF8FF"/>
          </a:solidFill>
          <a:ln w="13970">
            <a:solidFill>
              <a:srgbClr val="00A6D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여행자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108960" y="1947672"/>
            <a:ext cx="2377440" cy="841248"/>
          </a:xfrm>
          <a:prstGeom prst="rect">
            <a:avLst/>
          </a:prstGeom>
          <a:solidFill>
            <a:srgbClr val="FFF8DA"/>
          </a:solidFill>
          <a:ln w="13970">
            <a:solidFill>
              <a:srgbClr val="D9BF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메타서치 엔진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가격·조건 비교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37960" y="1947672"/>
            <a:ext cx="2560320" cy="841248"/>
          </a:xfrm>
          <a:prstGeom prst="rect">
            <a:avLst/>
          </a:prstGeom>
          <a:solidFill>
            <a:srgbClr val="F2E7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OTA·호텔·항공사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판매처 이동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0058400" y="2103120"/>
            <a:ext cx="1234440" cy="548640"/>
          </a:xfrm>
          <a:prstGeom prst="rect">
            <a:avLst/>
          </a:prstGeom>
          <a:solidFill>
            <a:srgbClr val="EAF7EE"/>
          </a:solidFill>
          <a:ln w="13970">
            <a:solidFill>
              <a:srgbClr val="19A97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예약·구매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2176272" y="2377440"/>
            <a:ext cx="886968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5532120" y="2377440"/>
            <a:ext cx="960120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9144000" y="2377440"/>
            <a:ext cx="868680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914400" y="3502152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207008" y="3493008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직접 판매보다 검색·비교·이동을 돕는 플랫폼 기반 마케팅 모델에 가까움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14400" y="3977640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207008" y="3968496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수익 구조: 클릭당 과금, 광고료, 판매처로부터의 수수료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914400" y="4453128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207008" y="4443984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구글 맵과 결합하면 여행 준비뿐 아니라 여행 중 큐레이션 플랫폼으로 확장 가능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94360" y="5760720"/>
            <a:ext cx="11018520" cy="713232"/>
          </a:xfrm>
          <a:prstGeom prst="rect">
            <a:avLst/>
          </a:prstGeom>
          <a:solidFill>
            <a:srgbClr val="F3F5FA"/>
          </a:solidFill>
          <a:ln w="12700">
            <a:solidFill>
              <a:srgbClr val="B7C0C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말하듯 대본 | 메타서치는 OTA와 조금 다릅니다. 직접 상품을 판매하기보다는 여러 판매처의 정보를 비교하게 해주고, 여행자를 판매처로 보내는 방식으로 수익을 만듭니다.</a:t>
            </a:r>
            <a:endParaRPr lang="en-US" sz="13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92608"/>
            <a:ext cx="11567160" cy="0"/>
          </a:xfrm>
          <a:prstGeom prst="line">
            <a:avLst/>
          </a:prstGeom>
          <a:noFill/>
          <a:ln w="25400">
            <a:solidFill>
              <a:srgbClr val="8A12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3383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 비즈니스 모델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 rot="21300000">
            <a:off x="5358384" y="45720"/>
            <a:ext cx="1627632" cy="384048"/>
          </a:xfrm>
          <a:prstGeom prst="rect">
            <a:avLst/>
          </a:prstGeom>
          <a:solidFill>
            <a:srgbClr val="F7EA00"/>
          </a:solidFill>
          <a:ln w="10160">
            <a:solidFill>
              <a:srgbClr val="222222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Key-Point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778240" y="109728"/>
            <a:ext cx="30175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8A12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여행업의 이해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1201400" y="55138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58368" y="713232"/>
            <a:ext cx="106070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TMC 사례: 타이드스퀘어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58368" y="1298448"/>
            <a:ext cx="10607040" cy="0"/>
          </a:xfrm>
          <a:prstGeom prst="line">
            <a:avLst/>
          </a:prstGeom>
          <a:noFill/>
          <a:ln w="12700">
            <a:solidFill>
              <a:srgbClr val="9FA3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4088" y="1353312"/>
            <a:ext cx="103327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투어비스 기반 트래블테크 기업에서 기업 출장관리와 MICE 영역으로 확장합니다.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68680" y="1847088"/>
            <a:ext cx="1965960" cy="713232"/>
          </a:xfrm>
          <a:prstGeom prst="rect">
            <a:avLst/>
          </a:prstGeom>
          <a:solidFill>
            <a:srgbClr val="EAF8FF"/>
          </a:solidFill>
          <a:ln w="13970">
            <a:solidFill>
              <a:srgbClr val="00A6D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투어비스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 플랫폼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429000" y="1847088"/>
            <a:ext cx="2514600" cy="713232"/>
          </a:xfrm>
          <a:prstGeom prst="rect">
            <a:avLst/>
          </a:prstGeom>
          <a:solidFill>
            <a:srgbClr val="FFF8DA"/>
          </a:solidFill>
          <a:ln w="13970">
            <a:solidFill>
              <a:srgbClr val="D9BF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TMC 네트워크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Travel Leaders Network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537960" y="1847088"/>
            <a:ext cx="2240280" cy="713232"/>
          </a:xfrm>
          <a:prstGeom prst="rect">
            <a:avLst/>
          </a:prstGeom>
          <a:solidFill>
            <a:srgbClr val="F2E7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기업 출장관리</a:t>
            </a:r>
            <a:endParaRPr lang="en-US" sz="1380" dirty="0"/>
          </a:p>
          <a:p>
            <a:pPr algn="ctr" indent="0" marL="0">
              <a:buNone/>
            </a:pPr>
            <a:r>
              <a:rPr lang="en-US" sz="138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국내외 500여 기업</a:t>
            </a:r>
            <a:endParaRPr lang="en-US" sz="1380" dirty="0"/>
          </a:p>
        </p:txBody>
      </p:sp>
      <p:sp>
        <p:nvSpPr>
          <p:cNvPr id="13" name="Text 11"/>
          <p:cNvSpPr/>
          <p:nvPr/>
        </p:nvSpPr>
        <p:spPr>
          <a:xfrm>
            <a:off x="9372600" y="1847088"/>
            <a:ext cx="2057400" cy="713232"/>
          </a:xfrm>
          <a:prstGeom prst="rect">
            <a:avLst/>
          </a:prstGeom>
          <a:solidFill>
            <a:srgbClr val="EAF7EE"/>
          </a:solidFill>
          <a:ln w="13970">
            <a:solidFill>
              <a:srgbClr val="19A97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MICE 기획·운영</a:t>
            </a:r>
            <a:endParaRPr lang="en-US" sz="1380" dirty="0"/>
          </a:p>
          <a:p>
            <a:pPr algn="ctr" indent="0" marL="0">
              <a:buNone/>
            </a:pPr>
            <a:r>
              <a:rPr lang="en-US" sz="138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행사 전담</a:t>
            </a:r>
            <a:endParaRPr lang="en-US" sz="1380" dirty="0"/>
          </a:p>
        </p:txBody>
      </p:sp>
      <p:sp>
        <p:nvSpPr>
          <p:cNvPr id="14" name="Shape 12"/>
          <p:cNvSpPr/>
          <p:nvPr/>
        </p:nvSpPr>
        <p:spPr>
          <a:xfrm>
            <a:off x="2880360" y="2203704"/>
            <a:ext cx="502920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5989320" y="2203704"/>
            <a:ext cx="502920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8823960" y="2203704"/>
            <a:ext cx="502920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914400" y="3282696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207008" y="3273552"/>
            <a:ext cx="1033272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항공·호텔 예약, 렌터카, 비자 신청 등 전문 컨설턴트 기반 서비스 제공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14400" y="3776472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207008" y="3767328"/>
            <a:ext cx="1033272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WIT 포럼 개최를 통해 항공사·GDS·스타트업·여행사·OTA의 협업 기회 확대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914400" y="4270248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207008" y="4261104"/>
            <a:ext cx="1033272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 중개 수수료만이 아니라 기업 출장, MICE, 네트워크 중심으로 비즈니스 다각화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94360" y="5760720"/>
            <a:ext cx="11018520" cy="713232"/>
          </a:xfrm>
          <a:prstGeom prst="rect">
            <a:avLst/>
          </a:prstGeom>
          <a:solidFill>
            <a:srgbClr val="F3F5FA"/>
          </a:solidFill>
          <a:ln w="12700">
            <a:solidFill>
              <a:srgbClr val="B7C0C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말하듯 대본 | 타이드스퀘어는 일반 여행 플랫폼에 머무르지 않고 기업 출장관리와 MICE까지 넓혀갑니다. 여기서 중요한 점은 예약 중개 수수료 하나에만 의존하지 않는다는 것입니다.</a:t>
            </a:r>
            <a:endParaRPr lang="en-US" sz="133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92608"/>
            <a:ext cx="11567160" cy="0"/>
          </a:xfrm>
          <a:prstGeom prst="line">
            <a:avLst/>
          </a:prstGeom>
          <a:noFill/>
          <a:ln w="25400">
            <a:solidFill>
              <a:srgbClr val="8A12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3383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 비즈니스 모델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 rot="21300000">
            <a:off x="5358384" y="45720"/>
            <a:ext cx="1627632" cy="384048"/>
          </a:xfrm>
          <a:prstGeom prst="rect">
            <a:avLst/>
          </a:prstGeom>
          <a:solidFill>
            <a:srgbClr val="F7EA00"/>
          </a:solidFill>
          <a:ln w="10160">
            <a:solidFill>
              <a:srgbClr val="222222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Key-Point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778240" y="109728"/>
            <a:ext cx="30175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8A12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여행업의 이해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1201400" y="55138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58368" y="713232"/>
            <a:ext cx="106070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GDS 사례: 누아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58368" y="1298448"/>
            <a:ext cx="10607040" cy="0"/>
          </a:xfrm>
          <a:prstGeom prst="line">
            <a:avLst/>
          </a:prstGeom>
          <a:noFill/>
          <a:ln w="12700">
            <a:solidFill>
              <a:srgbClr val="9FA3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4088" y="1353312"/>
            <a:ext cx="103327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항공 유통 영역에서 AI 기반 통합 솔루션을 제공하는 트래블테크 기업입니다.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68680" y="1847088"/>
            <a:ext cx="2240280" cy="731520"/>
          </a:xfrm>
          <a:prstGeom prst="rect">
            <a:avLst/>
          </a:prstGeom>
          <a:solidFill>
            <a:srgbClr val="EAF8FF"/>
          </a:solidFill>
          <a:ln w="13970">
            <a:solidFill>
              <a:srgbClr val="00A6D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IATA 권한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예약·결제·발권 대행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703320" y="1847088"/>
            <a:ext cx="2148840" cy="731520"/>
          </a:xfrm>
          <a:prstGeom prst="rect">
            <a:avLst/>
          </a:prstGeom>
          <a:solidFill>
            <a:srgbClr val="FFF8DA"/>
          </a:solidFill>
          <a:ln w="13970">
            <a:solidFill>
              <a:srgbClr val="D9BF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자동화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통합 항공 유통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400800" y="1847088"/>
            <a:ext cx="2331720" cy="731520"/>
          </a:xfrm>
          <a:prstGeom prst="rect">
            <a:avLst/>
          </a:prstGeom>
          <a:solidFill>
            <a:srgbClr val="F2E7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고객사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OTA·패키지·메타서치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281160" y="1847088"/>
            <a:ext cx="2240280" cy="731520"/>
          </a:xfrm>
          <a:prstGeom prst="rect">
            <a:avLst/>
          </a:prstGeom>
          <a:solidFill>
            <a:srgbClr val="EAF7EE"/>
          </a:solidFill>
          <a:ln w="13970">
            <a:solidFill>
              <a:srgbClr val="19A97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확장 가능성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호텔·렌터카·투어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154680" y="2212848"/>
            <a:ext cx="502920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5897880" y="2212848"/>
            <a:ext cx="457200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8778240" y="2212848"/>
            <a:ext cx="457200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914400" y="3282696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1207008" y="3273552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항공 상품의 예약·결제·발권을 자동화하고 인공지능을 접목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914400" y="3776472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1207008" y="3767328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OTA, 패키지 여행사, 메타서치 플랫폼 등 다양한 고객사를 대상으로 항공 서비스 제공</a:t>
            </a:r>
            <a:endParaRPr lang="en-US" sz="1850" dirty="0"/>
          </a:p>
        </p:txBody>
      </p:sp>
      <p:sp>
        <p:nvSpPr>
          <p:cNvPr id="21" name="Text 19"/>
          <p:cNvSpPr/>
          <p:nvPr/>
        </p:nvSpPr>
        <p:spPr>
          <a:xfrm>
            <a:off x="914400" y="4270248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50" dirty="0"/>
          </a:p>
        </p:txBody>
      </p:sp>
      <p:sp>
        <p:nvSpPr>
          <p:cNvPr id="22" name="Text 20"/>
          <p:cNvSpPr/>
          <p:nvPr/>
        </p:nvSpPr>
        <p:spPr>
          <a:xfrm>
            <a:off x="1207008" y="4261104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향후 호텔·렌터카·투어·액티비티 영역의 통합 예약관리로 확장 가능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594360" y="5760720"/>
            <a:ext cx="11018520" cy="713232"/>
          </a:xfrm>
          <a:prstGeom prst="rect">
            <a:avLst/>
          </a:prstGeom>
          <a:solidFill>
            <a:srgbClr val="F3F5FA"/>
          </a:solidFill>
          <a:ln w="12700">
            <a:solidFill>
              <a:srgbClr val="B7C0C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말하듯 대본 | 누아는 소비자에게 바로 보이는 서비스라기보다, 항공 유통을 뒤에서 연결하는 인프라에 가깝습니다. 개발자 관점에서는 예약, 결제, 발권 자동화와 API 연계 구조를 주목하면 좋습니다.</a:t>
            </a:r>
            <a:endParaRPr lang="en-US" sz="13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92608"/>
            <a:ext cx="11567160" cy="0"/>
          </a:xfrm>
          <a:prstGeom prst="line">
            <a:avLst/>
          </a:prstGeom>
          <a:noFill/>
          <a:ln w="25400">
            <a:solidFill>
              <a:srgbClr val="8A12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3383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 비즈니스 모델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 rot="21300000">
            <a:off x="5358384" y="45720"/>
            <a:ext cx="1627632" cy="384048"/>
          </a:xfrm>
          <a:prstGeom prst="rect">
            <a:avLst/>
          </a:prstGeom>
          <a:solidFill>
            <a:srgbClr val="F7EA00"/>
          </a:solidFill>
          <a:ln w="10160">
            <a:solidFill>
              <a:srgbClr val="222222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Key-Point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778240" y="109728"/>
            <a:ext cx="30175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8A12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여행업의 이해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1201400" y="55138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58368" y="713232"/>
            <a:ext cx="106070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아웃바운드 비즈니스 모델 한 장 요약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58368" y="1298448"/>
            <a:ext cx="10607040" cy="0"/>
          </a:xfrm>
          <a:prstGeom prst="line">
            <a:avLst/>
          </a:prstGeom>
          <a:noFill/>
          <a:ln w="12700">
            <a:solidFill>
              <a:srgbClr val="9FA3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4088" y="1353312"/>
            <a:ext cx="103327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핵심은 “상품 콘텐츠 → 유통·예약 인프라 → 판매·비교 채널 → 고객 경험”의 흐름입니다.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713232" y="1828800"/>
            <a:ext cx="2011680" cy="914400"/>
          </a:xfrm>
          <a:prstGeom prst="rect">
            <a:avLst/>
          </a:prstGeom>
          <a:solidFill>
            <a:srgbClr val="EAF8FF"/>
          </a:solidFill>
          <a:ln w="13970">
            <a:solidFill>
              <a:srgbClr val="00A6D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상품 공급자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랜드사·항공·호텔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투어·액티비티</a:t>
            </a:r>
            <a:endParaRPr lang="en-US" sz="1320" dirty="0"/>
          </a:p>
        </p:txBody>
      </p:sp>
      <p:sp>
        <p:nvSpPr>
          <p:cNvPr id="11" name="Text 9"/>
          <p:cNvSpPr/>
          <p:nvPr/>
        </p:nvSpPr>
        <p:spPr>
          <a:xfrm>
            <a:off x="3246120" y="1828800"/>
            <a:ext cx="2011680" cy="914400"/>
          </a:xfrm>
          <a:prstGeom prst="rect">
            <a:avLst/>
          </a:prstGeom>
          <a:solidFill>
            <a:srgbClr val="FFF8DA"/>
          </a:solidFill>
          <a:ln w="13970">
            <a:solidFill>
              <a:srgbClr val="D9BF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GDS/API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계약·재고·요금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예약·발권</a:t>
            </a:r>
            <a:endParaRPr lang="en-US" sz="1320" dirty="0"/>
          </a:p>
        </p:txBody>
      </p:sp>
      <p:sp>
        <p:nvSpPr>
          <p:cNvPr id="12" name="Text 10"/>
          <p:cNvSpPr/>
          <p:nvPr/>
        </p:nvSpPr>
        <p:spPr>
          <a:xfrm>
            <a:off x="5788152" y="1828800"/>
            <a:ext cx="2011680" cy="914400"/>
          </a:xfrm>
          <a:prstGeom prst="rect">
            <a:avLst/>
          </a:prstGeom>
          <a:solidFill>
            <a:srgbClr val="F2E7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판매 채널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패키지·OTA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메타서치·TMC</a:t>
            </a:r>
            <a:endParaRPr lang="en-US" sz="1320" dirty="0"/>
          </a:p>
        </p:txBody>
      </p:sp>
      <p:sp>
        <p:nvSpPr>
          <p:cNvPr id="13" name="Text 11"/>
          <p:cNvSpPr/>
          <p:nvPr/>
        </p:nvSpPr>
        <p:spPr>
          <a:xfrm>
            <a:off x="8321040" y="1828800"/>
            <a:ext cx="2011680" cy="914400"/>
          </a:xfrm>
          <a:prstGeom prst="rect">
            <a:avLst/>
          </a:prstGeom>
          <a:solidFill>
            <a:srgbClr val="EAF7EE"/>
          </a:solidFill>
          <a:ln w="13970">
            <a:solidFill>
              <a:srgbClr val="19A97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 경험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검색·비교·예약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 중 지원</a:t>
            </a:r>
            <a:endParaRPr lang="en-US" sz="1320" dirty="0"/>
          </a:p>
        </p:txBody>
      </p:sp>
      <p:sp>
        <p:nvSpPr>
          <p:cNvPr id="14" name="Text 12"/>
          <p:cNvSpPr/>
          <p:nvPr/>
        </p:nvSpPr>
        <p:spPr>
          <a:xfrm>
            <a:off x="4480560" y="3749040"/>
            <a:ext cx="3383280" cy="713232"/>
          </a:xfrm>
          <a:prstGeom prst="rect">
            <a:avLst/>
          </a:prstGeom>
          <a:solidFill>
            <a:srgbClr val="FFEFE6"/>
          </a:solidFill>
          <a:ln w="13970">
            <a:solidFill>
              <a:srgbClr val="F08A2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데이터·AI</a:t>
            </a:r>
            <a:endParaRPr lang="en-US" sz="1550" dirty="0"/>
          </a:p>
          <a:p>
            <a:pPr algn="ctr" indent="0" marL="0">
              <a:buNone/>
            </a:pPr>
            <a:r>
              <a:rPr lang="en-US" sz="15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개인화 추천·자동화·CRM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2761488" y="2286000"/>
            <a:ext cx="438912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5303520" y="2286000"/>
            <a:ext cx="438912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7845552" y="2286000"/>
            <a:ext cx="429768" cy="0"/>
          </a:xfrm>
          <a:prstGeom prst="line">
            <a:avLst/>
          </a:prstGeom>
          <a:noFill/>
          <a:ln w="19050">
            <a:solidFill>
              <a:srgbClr val="9299A6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4754880" y="2788920"/>
            <a:ext cx="457200" cy="914400"/>
          </a:xfrm>
          <a:prstGeom prst="line">
            <a:avLst/>
          </a:prstGeom>
          <a:noFill/>
          <a:ln w="19050">
            <a:solidFill>
              <a:srgbClr val="F08A24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6812280" y="2788920"/>
            <a:ext cx="0" cy="914400"/>
          </a:xfrm>
          <a:prstGeom prst="line">
            <a:avLst/>
          </a:prstGeom>
          <a:noFill/>
          <a:ln w="19050">
            <a:solidFill>
              <a:srgbClr val="F08A24"/>
            </a:solidFill>
            <a:prstDash val="solid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9326880" y="2788920"/>
            <a:ext cx="-1645920" cy="914400"/>
          </a:xfrm>
          <a:prstGeom prst="line">
            <a:avLst/>
          </a:prstGeom>
          <a:noFill/>
          <a:ln w="19050">
            <a:solidFill>
              <a:srgbClr val="F08A24"/>
            </a:solidFill>
            <a:prstDash val="solid"/>
            <a:tailEnd type="triangle"/>
          </a:ln>
        </p:spPr>
      </p:sp>
      <p:sp>
        <p:nvSpPr>
          <p:cNvPr id="21" name="Text 19"/>
          <p:cNvSpPr/>
          <p:nvPr/>
        </p:nvSpPr>
        <p:spPr>
          <a:xfrm>
            <a:off x="960120" y="4956048"/>
            <a:ext cx="1508760" cy="256032"/>
          </a:xfrm>
          <a:prstGeom prst="rect">
            <a:avLst/>
          </a:prstGeom>
          <a:solidFill>
            <a:srgbClr val="0FA3DD"/>
          </a:solidFill>
          <a:ln w="6350">
            <a:solidFill>
              <a:srgbClr val="0FA3DD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상품 콘텐츠 확보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3520440" y="4956048"/>
            <a:ext cx="1508760" cy="256032"/>
          </a:xfrm>
          <a:prstGeom prst="rect">
            <a:avLst/>
          </a:prstGeom>
          <a:solidFill>
            <a:srgbClr val="F08A24"/>
          </a:solidFill>
          <a:ln w="6350">
            <a:solidFill>
              <a:srgbClr val="F08A24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재고·요금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6035040" y="4956048"/>
            <a:ext cx="1234440" cy="256032"/>
          </a:xfrm>
          <a:prstGeom prst="rect">
            <a:avLst/>
          </a:prstGeom>
          <a:solidFill>
            <a:srgbClr val="8A12D4"/>
          </a:solidFill>
          <a:ln w="6350">
            <a:solidFill>
              <a:srgbClr val="8A12D4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전환율 관리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8549640" y="4956048"/>
            <a:ext cx="1417320" cy="256032"/>
          </a:xfrm>
          <a:prstGeom prst="rect">
            <a:avLst/>
          </a:prstGeom>
          <a:solidFill>
            <a:srgbClr val="19A974"/>
          </a:solidFill>
          <a:ln w="6350">
            <a:solidFill>
              <a:srgbClr val="19A974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여행자 데이터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594360" y="5760720"/>
            <a:ext cx="11018520" cy="713232"/>
          </a:xfrm>
          <a:prstGeom prst="rect">
            <a:avLst/>
          </a:prstGeom>
          <a:solidFill>
            <a:srgbClr val="F3F5FA"/>
          </a:solidFill>
          <a:ln w="12700">
            <a:solidFill>
              <a:srgbClr val="B7C0C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말하듯 대본 | 전체 구조를 한 장으로 보면, 상품을 공급받고, GDS나 API로 연결하고, OTA나 메타서치 같은 채널에서 판매하며, 마지막에는 고객 경험과 데이터가 다시 비즈니스를 키우는 흐름입니다.</a:t>
            </a:r>
            <a:endParaRPr lang="en-US" sz="13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92608"/>
            <a:ext cx="11567160" cy="0"/>
          </a:xfrm>
          <a:prstGeom prst="line">
            <a:avLst/>
          </a:prstGeom>
          <a:noFill/>
          <a:ln w="25400">
            <a:solidFill>
              <a:srgbClr val="8A12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3383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 비즈니스 모델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 rot="21300000">
            <a:off x="5358384" y="45720"/>
            <a:ext cx="1627632" cy="384048"/>
          </a:xfrm>
          <a:prstGeom prst="rect">
            <a:avLst/>
          </a:prstGeom>
          <a:solidFill>
            <a:srgbClr val="F7EA00"/>
          </a:solidFill>
          <a:ln w="10160">
            <a:solidFill>
              <a:srgbClr val="222222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Key-Point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778240" y="109728"/>
            <a:ext cx="30175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8A12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여행업의 이해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1201400" y="55138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58368" y="713232"/>
            <a:ext cx="106070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 관점에서 볼 핵심 포인트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58368" y="1298448"/>
            <a:ext cx="10607040" cy="0"/>
          </a:xfrm>
          <a:prstGeom prst="line">
            <a:avLst/>
          </a:prstGeom>
          <a:noFill/>
          <a:ln w="12700">
            <a:solidFill>
              <a:srgbClr val="9FA3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4088" y="1353312"/>
            <a:ext cx="103327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서비스를 만들 때는 “여행상품”보다 “데이터와 연결 구조”를 먼저 보아야 합니다.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777240" y="1847088"/>
            <a:ext cx="3154680" cy="749808"/>
          </a:xfrm>
          <a:prstGeom prst="rect">
            <a:avLst/>
          </a:prstGeom>
          <a:solidFill>
            <a:srgbClr val="EAF8FF"/>
          </a:solidFill>
          <a:ln w="13970">
            <a:solidFill>
              <a:srgbClr val="00A6D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 플로우</a:t>
            </a:r>
            <a:endParaRPr lang="en-US" sz="1520" dirty="0"/>
          </a:p>
          <a:p>
            <a:pPr algn="ctr" indent="0" marL="0">
              <a:buNone/>
            </a:pPr>
            <a:r>
              <a:rPr lang="en-US" sz="15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검색→비교→예약→결제→지원</a:t>
            </a:r>
            <a:endParaRPr lang="en-US" sz="1520" dirty="0"/>
          </a:p>
        </p:txBody>
      </p:sp>
      <p:sp>
        <p:nvSpPr>
          <p:cNvPr id="11" name="Text 9"/>
          <p:cNvSpPr/>
          <p:nvPr/>
        </p:nvSpPr>
        <p:spPr>
          <a:xfrm>
            <a:off x="4526280" y="1847088"/>
            <a:ext cx="3154680" cy="749808"/>
          </a:xfrm>
          <a:prstGeom prst="rect">
            <a:avLst/>
          </a:prstGeom>
          <a:solidFill>
            <a:srgbClr val="FFF8DA"/>
          </a:solidFill>
          <a:ln w="13970">
            <a:solidFill>
              <a:srgbClr val="D9BF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 구조</a:t>
            </a:r>
            <a:endParaRPr lang="en-US" sz="1520" dirty="0"/>
          </a:p>
          <a:p>
            <a:pPr algn="ctr" indent="0" marL="0">
              <a:buNone/>
            </a:pPr>
            <a:r>
              <a:rPr lang="en-US" sz="15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상품·재고·가격·후기·고객</a:t>
            </a:r>
            <a:endParaRPr lang="en-US" sz="1520" dirty="0"/>
          </a:p>
        </p:txBody>
      </p:sp>
      <p:sp>
        <p:nvSpPr>
          <p:cNvPr id="12" name="Text 10"/>
          <p:cNvSpPr/>
          <p:nvPr/>
        </p:nvSpPr>
        <p:spPr>
          <a:xfrm>
            <a:off x="8275320" y="1847088"/>
            <a:ext cx="3154680" cy="749808"/>
          </a:xfrm>
          <a:prstGeom prst="rect">
            <a:avLst/>
          </a:prstGeom>
          <a:solidFill>
            <a:srgbClr val="F2E7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비즈니스 구조</a:t>
            </a:r>
            <a:endParaRPr lang="en-US" sz="1520" dirty="0"/>
          </a:p>
          <a:p>
            <a:pPr algn="ctr" indent="0" marL="0">
              <a:buNone/>
            </a:pPr>
            <a:r>
              <a:rPr lang="en-US" sz="152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수수료·광고·B2B·구독</a:t>
            </a:r>
            <a:endParaRPr lang="en-US" sz="1520" dirty="0"/>
          </a:p>
        </p:txBody>
      </p:sp>
      <p:sp>
        <p:nvSpPr>
          <p:cNvPr id="13" name="Text 11"/>
          <p:cNvSpPr/>
          <p:nvPr/>
        </p:nvSpPr>
        <p:spPr>
          <a:xfrm>
            <a:off x="914400" y="3282696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1207008" y="3273552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여행자는 “상품명”보다 자신의 일정·예산·취향에 맞는 선택지를 원함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914400" y="3776472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1207008" y="3767328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플랫폼은 공급자와 고객을 연결하되, 검색 편의성과 예약 신뢰성을 높여야 함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914400" y="4270248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1207008" y="4261104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AI는 단순 챗봇이 아니라 상품 노출, 추천, 상담, 사후관리까지 연결될 때 가치가 커짐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594360" y="5760720"/>
            <a:ext cx="11018520" cy="713232"/>
          </a:xfrm>
          <a:prstGeom prst="rect">
            <a:avLst/>
          </a:prstGeom>
          <a:solidFill>
            <a:srgbClr val="F3F5FA"/>
          </a:solidFill>
          <a:ln w="12700">
            <a:solidFill>
              <a:srgbClr val="B7C0C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말하듯 대본 | 개발자 입장에서는 여행상품 자체보다 흐름을 보는 것이 중요합니다. 고객이 어떤 데이터를 입력하고, 플랫폼이 어떤 상품을 추천하고, 어떤 지점에서 결제와 상담이 이어지는지를 설계해야 합니다.</a:t>
            </a:r>
            <a:endParaRPr lang="en-US" sz="13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92608"/>
            <a:ext cx="11567160" cy="0"/>
          </a:xfrm>
          <a:prstGeom prst="line">
            <a:avLst/>
          </a:prstGeom>
          <a:noFill/>
          <a:ln w="25400">
            <a:solidFill>
              <a:srgbClr val="8A12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3383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 비즈니스 모델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 rot="21300000">
            <a:off x="5358384" y="45720"/>
            <a:ext cx="1627632" cy="384048"/>
          </a:xfrm>
          <a:prstGeom prst="rect">
            <a:avLst/>
          </a:prstGeom>
          <a:solidFill>
            <a:srgbClr val="F7EA00"/>
          </a:solidFill>
          <a:ln w="10160">
            <a:solidFill>
              <a:srgbClr val="222222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Key-Point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778240" y="109728"/>
            <a:ext cx="30175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8A12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여행업의 이해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1201400" y="55138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58368" y="713232"/>
            <a:ext cx="106070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향후 성장 전략: 무엇을 벤치마킹할까?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58368" y="1298448"/>
            <a:ext cx="10607040" cy="0"/>
          </a:xfrm>
          <a:prstGeom prst="line">
            <a:avLst/>
          </a:prstGeom>
          <a:noFill/>
          <a:ln w="12700">
            <a:solidFill>
              <a:srgbClr val="9FA3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4088" y="1353312"/>
            <a:ext cx="103327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아웃바운드 플랫폼은 고객 친화적 서비스 흐름과 비즈니스 다각화가 중요합니다.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68680" y="1847088"/>
            <a:ext cx="2240280" cy="768096"/>
          </a:xfrm>
          <a:prstGeom prst="rect">
            <a:avLst/>
          </a:prstGeom>
          <a:solidFill>
            <a:srgbClr val="F2E7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개인화</a:t>
            </a:r>
            <a:endParaRPr lang="en-US" sz="1550" dirty="0"/>
          </a:p>
          <a:p>
            <a:pPr algn="ctr" indent="0" marL="0">
              <a:buNone/>
            </a:pPr>
            <a:r>
              <a:rPr lang="en-US" sz="15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맞춤 검색·추천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3611880" y="1847088"/>
            <a:ext cx="2240280" cy="768096"/>
          </a:xfrm>
          <a:prstGeom prst="rect">
            <a:avLst/>
          </a:prstGeom>
          <a:solidFill>
            <a:srgbClr val="EAF7EE"/>
          </a:solidFill>
          <a:ln w="13970">
            <a:solidFill>
              <a:srgbClr val="19A97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오픈 이노베이션</a:t>
            </a:r>
            <a:endParaRPr lang="en-US" sz="1550" dirty="0"/>
          </a:p>
          <a:p>
            <a:pPr algn="ctr" indent="0" marL="0">
              <a:buNone/>
            </a:pPr>
            <a:r>
              <a:rPr lang="en-US" sz="15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스타트업 협업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6355080" y="1847088"/>
            <a:ext cx="2240280" cy="768096"/>
          </a:xfrm>
          <a:prstGeom prst="rect">
            <a:avLst/>
          </a:prstGeom>
          <a:solidFill>
            <a:srgbClr val="EAF8FF"/>
          </a:solidFill>
          <a:ln w="13970">
            <a:solidFill>
              <a:srgbClr val="00A6D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상품 영역 확장</a:t>
            </a:r>
            <a:endParaRPr lang="en-US" sz="1550" dirty="0"/>
          </a:p>
          <a:p>
            <a:pPr algn="ctr" indent="0" marL="0">
              <a:buNone/>
            </a:pPr>
            <a:r>
              <a:rPr lang="en-US" sz="15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항공·숙박·투어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9098280" y="1847088"/>
            <a:ext cx="2240280" cy="768096"/>
          </a:xfrm>
          <a:prstGeom prst="rect">
            <a:avLst/>
          </a:prstGeom>
          <a:solidFill>
            <a:srgbClr val="FFF8DA"/>
          </a:solidFill>
          <a:ln w="13970">
            <a:solidFill>
              <a:srgbClr val="D9BF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B2B 다각화</a:t>
            </a:r>
            <a:endParaRPr lang="en-US" sz="1550" dirty="0"/>
          </a:p>
          <a:p>
            <a:pPr algn="ctr" indent="0" marL="0">
              <a:buNone/>
            </a:pPr>
            <a:r>
              <a:rPr lang="en-US" sz="15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TMC·MICE·GDS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960120" y="3282696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252728" y="3273552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하나투어: 전통 패키지 기반 위에 AI 검색과 하이엔드 맞춤 상품 추가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60120" y="3758184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252728" y="3749040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마이리얼트립: 투어·액티비티에서 항공·숙박·패키지로 확장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60120" y="4233672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252728" y="4224528"/>
            <a:ext cx="10241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타이드스퀘어·누아: B2B 출장관리와 유통 솔루션을 통해 수익구조 확대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94360" y="5760720"/>
            <a:ext cx="11018520" cy="713232"/>
          </a:xfrm>
          <a:prstGeom prst="rect">
            <a:avLst/>
          </a:prstGeom>
          <a:solidFill>
            <a:srgbClr val="F3F5FA"/>
          </a:solidFill>
          <a:ln w="12700">
            <a:solidFill>
              <a:srgbClr val="B7C0C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말하듯 대본 | 벤치마킹할 지점은 네 가지입니다. AI 개인화, 스타트업 협업, 상품 영역 확장, 그리고 B2B 비즈니스 다각화입니다. 이 네 가지가 앞으로 성장 전략의 핵심입니다.</a:t>
            </a:r>
            <a:endParaRPr lang="en-US" sz="13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92608"/>
            <a:ext cx="11567160" cy="0"/>
          </a:xfrm>
          <a:prstGeom prst="line">
            <a:avLst/>
          </a:prstGeom>
          <a:noFill/>
          <a:ln w="25400">
            <a:solidFill>
              <a:srgbClr val="8A12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3383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 비즈니스 모델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 rot="21300000">
            <a:off x="5358384" y="45720"/>
            <a:ext cx="1627632" cy="384048"/>
          </a:xfrm>
          <a:prstGeom prst="rect">
            <a:avLst/>
          </a:prstGeom>
          <a:solidFill>
            <a:srgbClr val="F7EA00"/>
          </a:solidFill>
          <a:ln w="10160">
            <a:solidFill>
              <a:srgbClr val="222222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Key-Point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778240" y="109728"/>
            <a:ext cx="30175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8A12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여행업의 이해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1201400" y="55138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58368" y="713232"/>
            <a:ext cx="106070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시간 핵심 요약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58368" y="1298448"/>
            <a:ext cx="10607040" cy="0"/>
          </a:xfrm>
          <a:prstGeom prst="line">
            <a:avLst/>
          </a:prstGeom>
          <a:noFill/>
          <a:ln w="12700">
            <a:solidFill>
              <a:srgbClr val="9FA3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4088" y="1353312"/>
            <a:ext cx="103327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음성기록 요약을 바탕으로 강의 흐름을 수업용 문장으로 정리한 페이지입니다.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85800" y="1719072"/>
            <a:ext cx="3429000" cy="640080"/>
          </a:xfrm>
          <a:prstGeom prst="rect">
            <a:avLst/>
          </a:prstGeom>
          <a:solidFill>
            <a:srgbClr val="EAF8FF"/>
          </a:solidFill>
          <a:ln w="13970">
            <a:solidFill>
              <a:srgbClr val="00A6D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00:25–02:13</a:t>
            </a:r>
            <a:endParaRPr lang="en-US" sz="1380" dirty="0"/>
          </a:p>
          <a:p>
            <a:pPr algn="ctr" indent="0" marL="0">
              <a:buNone/>
            </a:pPr>
            <a:r>
              <a:rPr lang="en-US" sz="138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아웃바운드 여행 시장의 성장</a:t>
            </a:r>
            <a:endParaRPr lang="en-US" sz="1380" dirty="0"/>
          </a:p>
        </p:txBody>
      </p:sp>
      <p:sp>
        <p:nvSpPr>
          <p:cNvPr id="11" name="Text 9"/>
          <p:cNvSpPr/>
          <p:nvPr/>
        </p:nvSpPr>
        <p:spPr>
          <a:xfrm>
            <a:off x="4389120" y="1719072"/>
            <a:ext cx="3429000" cy="640080"/>
          </a:xfrm>
          <a:prstGeom prst="rect">
            <a:avLst/>
          </a:prstGeom>
          <a:solidFill>
            <a:srgbClr val="FFF8DA"/>
          </a:solidFill>
          <a:ln w="13970">
            <a:solidFill>
              <a:srgbClr val="D9BF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02:55–05:46</a:t>
            </a:r>
            <a:endParaRPr lang="en-US" sz="1380" dirty="0"/>
          </a:p>
          <a:p>
            <a:pPr algn="ctr" indent="0" marL="0">
              <a:buNone/>
            </a:pPr>
            <a:r>
              <a:rPr lang="en-US" sz="138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디지털 전환과 개인 맞춤 여행</a:t>
            </a:r>
            <a:endParaRPr lang="en-US" sz="1380" dirty="0"/>
          </a:p>
        </p:txBody>
      </p:sp>
      <p:sp>
        <p:nvSpPr>
          <p:cNvPr id="12" name="Text 10"/>
          <p:cNvSpPr/>
          <p:nvPr/>
        </p:nvSpPr>
        <p:spPr>
          <a:xfrm>
            <a:off x="8092440" y="1719072"/>
            <a:ext cx="3429000" cy="640080"/>
          </a:xfrm>
          <a:prstGeom prst="rect">
            <a:avLst/>
          </a:prstGeom>
          <a:solidFill>
            <a:srgbClr val="F2E7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06:21–07:01</a:t>
            </a:r>
            <a:endParaRPr lang="en-US" sz="1380" dirty="0"/>
          </a:p>
          <a:p>
            <a:pPr algn="ctr" indent="0" marL="0">
              <a:buNone/>
            </a:pPr>
            <a:r>
              <a:rPr lang="en-US" sz="138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비즈니스 적용 사례와 벤치마킹</a:t>
            </a:r>
            <a:endParaRPr lang="en-US" sz="1380" dirty="0"/>
          </a:p>
        </p:txBody>
      </p:sp>
      <p:sp>
        <p:nvSpPr>
          <p:cNvPr id="13" name="Text 11"/>
          <p:cNvSpPr/>
          <p:nvPr/>
        </p:nvSpPr>
        <p:spPr>
          <a:xfrm>
            <a:off x="868680" y="2798064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7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670" dirty="0"/>
          </a:p>
        </p:txBody>
      </p:sp>
      <p:sp>
        <p:nvSpPr>
          <p:cNvPr id="14" name="Text 12"/>
          <p:cNvSpPr/>
          <p:nvPr/>
        </p:nvSpPr>
        <p:spPr>
          <a:xfrm>
            <a:off x="1161288" y="2788920"/>
            <a:ext cx="1060704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67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아웃바운드 시장에서는 패키지 여행사, OTA, 메타서치, TMC, GDS 등 다양한 사업체가 서로 연결되어 움직입니다.</a:t>
            </a:r>
            <a:endParaRPr lang="en-US" sz="1670" dirty="0"/>
          </a:p>
        </p:txBody>
      </p:sp>
      <p:sp>
        <p:nvSpPr>
          <p:cNvPr id="15" name="Text 13"/>
          <p:cNvSpPr/>
          <p:nvPr/>
        </p:nvSpPr>
        <p:spPr>
          <a:xfrm>
            <a:off x="868680" y="3236976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7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670" dirty="0"/>
          </a:p>
        </p:txBody>
      </p:sp>
      <p:sp>
        <p:nvSpPr>
          <p:cNvPr id="16" name="Text 14"/>
          <p:cNvSpPr/>
          <p:nvPr/>
        </p:nvSpPr>
        <p:spPr>
          <a:xfrm>
            <a:off x="1161288" y="3227832"/>
            <a:ext cx="1060704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67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온베케이션은 디지털 상담과 전문 컨설턴트를 결합해 개인 맞춤형 여행을 브랜딩합니다.</a:t>
            </a:r>
            <a:endParaRPr lang="en-US" sz="1670" dirty="0"/>
          </a:p>
        </p:txBody>
      </p:sp>
      <p:sp>
        <p:nvSpPr>
          <p:cNvPr id="17" name="Text 15"/>
          <p:cNvSpPr/>
          <p:nvPr/>
        </p:nvSpPr>
        <p:spPr>
          <a:xfrm>
            <a:off x="868680" y="3675888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7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670" dirty="0"/>
          </a:p>
        </p:txBody>
      </p:sp>
      <p:sp>
        <p:nvSpPr>
          <p:cNvPr id="18" name="Text 16"/>
          <p:cNvSpPr/>
          <p:nvPr/>
        </p:nvSpPr>
        <p:spPr>
          <a:xfrm>
            <a:off x="1161288" y="3666744"/>
            <a:ext cx="1060704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67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마이리얼트립은 투어·액티비티에서 출발해 항공·숙박·패키지까지 확장한 OTA 사례입니다.</a:t>
            </a:r>
            <a:endParaRPr lang="en-US" sz="1670" dirty="0"/>
          </a:p>
        </p:txBody>
      </p:sp>
      <p:sp>
        <p:nvSpPr>
          <p:cNvPr id="19" name="Text 17"/>
          <p:cNvSpPr/>
          <p:nvPr/>
        </p:nvSpPr>
        <p:spPr>
          <a:xfrm>
            <a:off x="868680" y="4114800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7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670" dirty="0"/>
          </a:p>
        </p:txBody>
      </p:sp>
      <p:sp>
        <p:nvSpPr>
          <p:cNvPr id="20" name="Text 18"/>
          <p:cNvSpPr/>
          <p:nvPr/>
        </p:nvSpPr>
        <p:spPr>
          <a:xfrm>
            <a:off x="1161288" y="4105656"/>
            <a:ext cx="1060704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67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타이드스퀘어는 투어비스 기반 트래블테크 기업으로 TMC·기업출장·MICE 영역까지 넓혀가고 있습니다.</a:t>
            </a:r>
            <a:endParaRPr lang="en-US" sz="1670" dirty="0"/>
          </a:p>
        </p:txBody>
      </p:sp>
      <p:sp>
        <p:nvSpPr>
          <p:cNvPr id="21" name="Text 19"/>
          <p:cNvSpPr/>
          <p:nvPr/>
        </p:nvSpPr>
        <p:spPr>
          <a:xfrm>
            <a:off x="868680" y="4553712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7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▪</a:t>
            </a:r>
            <a:endParaRPr lang="en-US" sz="1670" dirty="0"/>
          </a:p>
        </p:txBody>
      </p:sp>
      <p:sp>
        <p:nvSpPr>
          <p:cNvPr id="22" name="Text 20"/>
          <p:cNvSpPr/>
          <p:nvPr/>
        </p:nvSpPr>
        <p:spPr>
          <a:xfrm>
            <a:off x="1161288" y="4544568"/>
            <a:ext cx="1060704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67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누아는 AI 기반 항공 유통·GDS 솔루션을 통해 여행 플랫폼의 뒤쪽 인프라를 제공하는 사례입니다.</a:t>
            </a:r>
            <a:endParaRPr lang="en-US" sz="1670" dirty="0"/>
          </a:p>
        </p:txBody>
      </p:sp>
      <p:sp>
        <p:nvSpPr>
          <p:cNvPr id="23" name="Text 21"/>
          <p:cNvSpPr/>
          <p:nvPr/>
        </p:nvSpPr>
        <p:spPr>
          <a:xfrm>
            <a:off x="841248" y="5212080"/>
            <a:ext cx="10652760" cy="420624"/>
          </a:xfrm>
          <a:prstGeom prst="rect">
            <a:avLst/>
          </a:prstGeom>
          <a:solidFill>
            <a:srgbClr val="FAFA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22B4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 할 일: ① 마이리얼트립의 디지털 전환 전략 검토  ② 타이드스퀘어의 트래블테크 기업 전략 분석  ③ 온베케이션의 브랜딩 전략 검토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94360" y="5760720"/>
            <a:ext cx="11018520" cy="713232"/>
          </a:xfrm>
          <a:prstGeom prst="rect">
            <a:avLst/>
          </a:prstGeom>
          <a:solidFill>
            <a:srgbClr val="F3F5FA"/>
          </a:solidFill>
          <a:ln w="12700">
            <a:solidFill>
              <a:srgbClr val="B7C0C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말하듯 대본 | 요약하면, 오늘 강의는 아웃바운드 여행 시장의 주요 사업체를 사례로 살펴보고, 디지털 전환, 개인 맞춤 여행, 트래블테크 확장, AI 기반 유통 솔루션을 벤치마킹하는 내용입니다.</a:t>
            </a:r>
            <a:endParaRPr lang="en-US" sz="13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92608"/>
            <a:ext cx="11567160" cy="0"/>
          </a:xfrm>
          <a:prstGeom prst="line">
            <a:avLst/>
          </a:prstGeom>
          <a:noFill/>
          <a:ln w="25400">
            <a:solidFill>
              <a:srgbClr val="8A12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9728"/>
            <a:ext cx="3383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여행업 아웃바운드 비즈니스 모델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 rot="21300000">
            <a:off x="5358384" y="45720"/>
            <a:ext cx="1627632" cy="384048"/>
          </a:xfrm>
          <a:prstGeom prst="rect">
            <a:avLst/>
          </a:prstGeom>
          <a:solidFill>
            <a:srgbClr val="F7EA00"/>
          </a:solidFill>
          <a:ln w="10160">
            <a:solidFill>
              <a:srgbClr val="222222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Key-Point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778240" y="109728"/>
            <a:ext cx="30175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8A12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개발자·프로그래머를 위한 여행업의 이해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1201400" y="55138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58368" y="713232"/>
            <a:ext cx="10607040" cy="49377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0A6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마무리 질문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58368" y="1298448"/>
            <a:ext cx="10607040" cy="0"/>
          </a:xfrm>
          <a:prstGeom prst="line">
            <a:avLst/>
          </a:prstGeom>
          <a:noFill/>
          <a:ln w="12700">
            <a:solidFill>
              <a:srgbClr val="9FA3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4088" y="1353312"/>
            <a:ext cx="1033272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56B7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배운 모델을 실제 개발 프로젝트나 창업 아이디어에 연결해 봅니다.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68680" y="1847088"/>
            <a:ext cx="3108960" cy="960120"/>
          </a:xfrm>
          <a:prstGeom prst="rect">
            <a:avLst/>
          </a:prstGeom>
          <a:solidFill>
            <a:srgbClr val="EAF8FF"/>
          </a:solidFill>
          <a:ln w="13970">
            <a:solidFill>
              <a:srgbClr val="00A6D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8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Q1</a:t>
            </a:r>
            <a:endParaRPr lang="en-US" sz="1580" dirty="0"/>
          </a:p>
          <a:p>
            <a:pPr algn="ctr" indent="0" marL="0">
              <a:buNone/>
            </a:pPr>
            <a:r>
              <a:rPr lang="en-US" sz="158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내가 만들 서비스는 어떤 플레이어에 가까운가?</a:t>
            </a:r>
            <a:endParaRPr lang="en-US" sz="1580" dirty="0"/>
          </a:p>
        </p:txBody>
      </p:sp>
      <p:sp>
        <p:nvSpPr>
          <p:cNvPr id="11" name="Text 9"/>
          <p:cNvSpPr/>
          <p:nvPr/>
        </p:nvSpPr>
        <p:spPr>
          <a:xfrm>
            <a:off x="4526280" y="1847088"/>
            <a:ext cx="3108960" cy="960120"/>
          </a:xfrm>
          <a:prstGeom prst="rect">
            <a:avLst/>
          </a:prstGeom>
          <a:solidFill>
            <a:srgbClr val="FFF8DA"/>
          </a:solidFill>
          <a:ln w="13970">
            <a:solidFill>
              <a:srgbClr val="D9BF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8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Q2</a:t>
            </a:r>
            <a:endParaRPr lang="en-US" sz="1580" dirty="0"/>
          </a:p>
          <a:p>
            <a:pPr algn="ctr" indent="0" marL="0">
              <a:buNone/>
            </a:pPr>
            <a:r>
              <a:rPr lang="en-US" sz="158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고객은 어느 순간에 불편함을 느끼는가?</a:t>
            </a:r>
            <a:endParaRPr lang="en-US" sz="1580" dirty="0"/>
          </a:p>
        </p:txBody>
      </p:sp>
      <p:sp>
        <p:nvSpPr>
          <p:cNvPr id="12" name="Text 10"/>
          <p:cNvSpPr/>
          <p:nvPr/>
        </p:nvSpPr>
        <p:spPr>
          <a:xfrm>
            <a:off x="8183880" y="1847088"/>
            <a:ext cx="3108960" cy="960120"/>
          </a:xfrm>
          <a:prstGeom prst="rect">
            <a:avLst/>
          </a:prstGeom>
          <a:solidFill>
            <a:srgbClr val="F2E7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8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Q3</a:t>
            </a:r>
            <a:endParaRPr lang="en-US" sz="1580" dirty="0"/>
          </a:p>
          <a:p>
            <a:pPr algn="ctr" indent="0" marL="0">
              <a:buNone/>
            </a:pPr>
            <a:r>
              <a:rPr lang="en-US" sz="158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AI와 데이터는 어느 지점에서 가치를 만드는가?</a:t>
            </a:r>
            <a:endParaRPr lang="en-US" sz="1580" dirty="0"/>
          </a:p>
        </p:txBody>
      </p:sp>
      <p:sp>
        <p:nvSpPr>
          <p:cNvPr id="13" name="Text 11"/>
          <p:cNvSpPr/>
          <p:nvPr/>
        </p:nvSpPr>
        <p:spPr>
          <a:xfrm>
            <a:off x="1097280" y="3822192"/>
            <a:ext cx="10012680" cy="749808"/>
          </a:xfrm>
          <a:prstGeom prst="rect">
            <a:avLst/>
          </a:prstGeom>
          <a:solidFill>
            <a:srgbClr val="FAFAFF"/>
          </a:solidFill>
          <a:ln w="13970">
            <a:solidFill>
              <a:srgbClr val="8A12D4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B4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정리: 아웃바운드 여행업은 “상품 판매업”을 넘어, 데이터·예약·비교·상담·사후지원이 결합된 플랫폼 산업으로 변화하고 있습니다.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94360" y="5760720"/>
            <a:ext cx="11018520" cy="713232"/>
          </a:xfrm>
          <a:prstGeom prst="rect">
            <a:avLst/>
          </a:prstGeom>
          <a:solidFill>
            <a:srgbClr val="F3F5FA"/>
          </a:solidFill>
          <a:ln w="12700">
            <a:solidFill>
              <a:srgbClr val="B7C0C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말하듯 대본 | 마지막으로 여러분의 아이디어를 이 구조에 대입해 보겠습니다. 내가 만들 서비스가 어느 플레이어에 가까운지, 고객 불편은 어디에 있는지, AI와 데이터가 어디에서 가치를 만드는지 생각해 보세요.</a:t>
            </a:r>
            <a:endParaRPr lang="en-US" sz="13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여행업 아웃바운드 비즈니스 모델</dc:title>
  <dc:subject>여행업 아웃바운드 비즈니스 모델</dc:subject>
  <dc:creator>OpenAI</dc:creator>
  <cp:lastModifiedBy>OpenAI</cp:lastModifiedBy>
  <cp:revision>1</cp:revision>
  <dcterms:created xsi:type="dcterms:W3CDTF">2026-09-12T07:27:27Z</dcterms:created>
  <dcterms:modified xsi:type="dcterms:W3CDTF">2026-09-12T07:27:27Z</dcterms:modified>
</cp:coreProperties>
</file>