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도입: 오늘은 스마트관광 척도개발 5편을 산업별로 비교하며, 기술이 아니라 이용자 경험을 기준으로 정리합니다.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학생에게 강조: 최신 앱이나 키오스크가 많다는 사실만으로 스마트관광이라 말하기 어렵고, 실제 경험이 편리하고 신뢰로운지를 보아야 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설명: 척도개발은 직감으로 문항을 만드는 것이 아닙니다. 현장자료를 모으고 질적으로 묶은 뒤, 전문가 검토와 통계검증을 통과한 문항만 남깁니다.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용어 읽기: 같은 편의성이라도 여행업에서는 예약과 이동, 외식업에서는 주문과 결제, 항공에서는 공항 이동과 탑승 과정에서 다르게 나타납니다.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 읽기: 산업별로 이용자가 만나는 서비스 과정이 다르기 때문에 같은 스마트관광이라도 어떤 요인을 중요하게 보는지가 달라집니다.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핵심 설명: 편의성과 스마트인프라는 모든 산업에 깔리는 기본 요인입니다. 그 위에 산업의 서비스 특성에 따라 정보, 신뢰, 개인화, 상호작용, 보안이 다르게 붙습니다.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표를 읽을 때는 가로보다 세로로 먼저 봅니다. 어떤 요인이 모든 산업에 깔리는지, 어떤 요인이 일부 산업에서만 나타나는지 확인합니다.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마무리 설명: 산업별 차이는 우열의 차이가 아니라 서비스 여정의 차이입니다. 어디에서 이용자가 불편함, 신뢰, 맞춤, 보안을 경험하는지가 달라지는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그림 설명: 편의성, 스마트인프라, 정보성, 기술통합성, 신뢰성, 개인화, 상호작용성, 보안성을 실제 서비스 장면으로 연결해서 보여줍니다.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마지막 확인: 세 문장을 학생들이 자신의 말로 다시 말할 수 있으면 오늘 복습 목표를 달성한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진행: 학생들에게 30초 동안 세 질문에 답하게 한 뒤, 전체 정리로 연결합니다.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6382512"/>
            <a:ext cx="11201400" cy="0"/>
          </a:xfrm>
          <a:prstGeom prst="line">
            <a:avLst/>
          </a:prstGeom>
          <a:noFill/>
          <a:ln w="12700">
            <a:solidFill>
              <a:srgbClr val="D1A44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SMART TOURISM | REVIEW NOTE · 담당교수 이유안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9144000" y="647395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스마트관광 척도개발 5편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0"/>
          </a:xfrm>
          <a:prstGeom prst="rect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43891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D9E7F4"/>
                </a:solidFill>
              </a:rPr>
              <a:t>SMART TOURISM | REVIEW NOTE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58368" y="987552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스마트관광 척도개발 5편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909560" y="1024128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300" b="1" dirty="0">
                <a:solidFill>
                  <a:srgbClr val="D1A441"/>
                </a:solidFill>
              </a:rPr>
              <a:t>이것만은 기억하자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685800" y="2212848"/>
            <a:ext cx="10789920" cy="0"/>
          </a:xfrm>
          <a:prstGeom prst="line">
            <a:avLst/>
          </a:prstGeom>
          <a:noFill/>
          <a:ln w="27940">
            <a:solidFill>
              <a:srgbClr val="D1A44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2514600"/>
            <a:ext cx="62179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· 외식업 · 컨벤션 · 숙박업 · 항공산업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3063240"/>
            <a:ext cx="758952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자체가 아니라, 기술을 통해 이용자가 경험하는 스마트함을 이해하는 복습용 슬라이드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85800" y="4160520"/>
            <a:ext cx="3429000" cy="1005840"/>
          </a:xfrm>
          <a:prstGeom prst="roundRect">
            <a:avLst>
              <a:gd name="adj" fmla="val 7273"/>
            </a:avLst>
          </a:prstGeom>
          <a:solidFill>
            <a:srgbClr val="E8F1F8"/>
          </a:solidFill>
          <a:ln w="8890">
            <a:solidFill>
              <a:srgbClr val="CAD7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4325112"/>
            <a:ext cx="6400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563624" y="4270248"/>
            <a:ext cx="23317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기술의 수가 아닌</a:t>
            </a:r>
            <a:endParaRPr lang="en-US" sz="1240" dirty="0"/>
          </a:p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이용자 경험 기준</a:t>
            </a:r>
            <a:endParaRPr lang="en-US" sz="1240" dirty="0"/>
          </a:p>
        </p:txBody>
      </p:sp>
      <p:sp>
        <p:nvSpPr>
          <p:cNvPr id="13" name="Shape 11"/>
          <p:cNvSpPr/>
          <p:nvPr/>
        </p:nvSpPr>
        <p:spPr>
          <a:xfrm>
            <a:off x="4389120" y="4160520"/>
            <a:ext cx="3429000" cy="1005840"/>
          </a:xfrm>
          <a:prstGeom prst="roundRect">
            <a:avLst>
              <a:gd name="adj" fmla="val 7273"/>
            </a:avLst>
          </a:prstGeom>
          <a:solidFill>
            <a:srgbClr val="E8F1F8"/>
          </a:solidFill>
          <a:ln w="8890">
            <a:solidFill>
              <a:srgbClr val="CAD7E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53712" y="4325112"/>
            <a:ext cx="6400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266944" y="4270248"/>
            <a:ext cx="23317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 → 검토 →</a:t>
            </a:r>
            <a:endParaRPr lang="en-US" sz="1240" dirty="0"/>
          </a:p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통계검증 흐름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8092440" y="4160520"/>
            <a:ext cx="3429000" cy="1005840"/>
          </a:xfrm>
          <a:prstGeom prst="roundRect">
            <a:avLst>
              <a:gd name="adj" fmla="val 7273"/>
            </a:avLst>
          </a:prstGeom>
          <a:solidFill>
            <a:srgbClr val="FDF3D6"/>
          </a:solidFill>
          <a:ln w="8890">
            <a:solidFill>
              <a:srgbClr val="D8B5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57032" y="4325112"/>
            <a:ext cx="6400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970264" y="4270248"/>
            <a:ext cx="23317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5개 산업의 공통요인과</a:t>
            </a:r>
            <a:endParaRPr lang="en-US" sz="1240" dirty="0"/>
          </a:p>
          <a:p>
            <a:pPr algn="l" indent="0" marL="0">
              <a:buNone/>
            </a:pPr>
            <a:r>
              <a:rPr lang="en-US" sz="12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강조요인 구분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복습 목표와 핵심 문장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스마트관광을 “최신기술 보유”가 아니라 “경험되는 스마트함”으로 설명합니다.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508760"/>
            <a:ext cx="3593592" cy="987552"/>
          </a:xfrm>
          <a:prstGeom prst="rect">
            <a:avLst/>
          </a:prstGeom>
          <a:solidFill>
            <a:srgbClr val="EAF3FA"/>
          </a:solidFill>
          <a:ln w="7620">
            <a:solidFill>
              <a:srgbClr val="CAD7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1673352"/>
            <a:ext cx="749808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개념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618488" y="1627632"/>
            <a:ext cx="2331720" cy="4389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스마트관광을 기술의 수가 아니라</a:t>
            </a:r>
            <a:endParaRPr lang="en-US" sz="1180" dirty="0"/>
          </a:p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이용자 경험의 기준으로 설명한다.</a:t>
            </a:r>
            <a:endParaRPr lang="en-US" sz="1180" dirty="0"/>
          </a:p>
        </p:txBody>
      </p:sp>
      <p:sp>
        <p:nvSpPr>
          <p:cNvPr id="8" name="Shape 6"/>
          <p:cNvSpPr/>
          <p:nvPr/>
        </p:nvSpPr>
        <p:spPr>
          <a:xfrm>
            <a:off x="4343400" y="1508760"/>
            <a:ext cx="3593592" cy="987552"/>
          </a:xfrm>
          <a:prstGeom prst="rect">
            <a:avLst/>
          </a:prstGeom>
          <a:solidFill>
            <a:srgbClr val="EAF3FA"/>
          </a:solidFill>
          <a:ln w="7620">
            <a:solidFill>
              <a:srgbClr val="CAD7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07992" y="1673352"/>
            <a:ext cx="749808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방법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367528" y="1627632"/>
            <a:ext cx="2331720" cy="4389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척도개발의 흐름을</a:t>
            </a:r>
            <a:endParaRPr lang="en-US" sz="1180" dirty="0"/>
          </a:p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 → 검토 → 통계검증으로 설명한다.</a:t>
            </a:r>
            <a:endParaRPr lang="en-US" sz="1180" dirty="0"/>
          </a:p>
        </p:txBody>
      </p:sp>
      <p:sp>
        <p:nvSpPr>
          <p:cNvPr id="11" name="Shape 9"/>
          <p:cNvSpPr/>
          <p:nvPr/>
        </p:nvSpPr>
        <p:spPr>
          <a:xfrm>
            <a:off x="8092440" y="1508760"/>
            <a:ext cx="3593592" cy="987552"/>
          </a:xfrm>
          <a:prstGeom prst="rect">
            <a:avLst/>
          </a:prstGeom>
          <a:solidFill>
            <a:srgbClr val="FFF4D8"/>
          </a:solidFill>
          <a:ln w="7620">
            <a:solidFill>
              <a:srgbClr val="DDBA5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57032" y="1673352"/>
            <a:ext cx="749808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비교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9116568" y="1627632"/>
            <a:ext cx="2331720" cy="4389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5개 산업의 공통요인과</a:t>
            </a:r>
            <a:endParaRPr lang="en-US" sz="1180" dirty="0"/>
          </a:p>
          <a:p>
            <a:pPr algn="l" indent="0" marL="0">
              <a:buNone/>
            </a:pPr>
            <a:r>
              <a:rPr lang="en-US" sz="11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산업별 강조요인을 구분한다.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640080" y="3063240"/>
            <a:ext cx="10927080" cy="1170432"/>
          </a:xfrm>
          <a:prstGeom prst="rect">
            <a:avLst/>
          </a:prstGeom>
          <a:solidFill>
            <a:srgbClr val="FDF8EA"/>
          </a:solidFill>
          <a:ln w="15240">
            <a:solidFill>
              <a:srgbClr val="D1A44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3273552"/>
            <a:ext cx="1033272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스마트관광 = 첨단기술의 보유 정도가 아니라,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기술을 통해 이용자가 경험하는 “스마트함”을 측정하는 것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960120" y="3913632"/>
            <a:ext cx="10241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즉, 기술이 여행과 서비스 과정에서 얼마나 편리하고 유용하며 신뢰롭게 작동하는지를 본다.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핵심: 스마트관광의 기준은 “기술 보유”가 아니라 “이용자가 경험하는 가치”입니다.</a:t>
            </a:r>
            <a:endParaRPr lang="en-US" sz="1020" dirty="0"/>
          </a:p>
        </p:txBody>
      </p:sp>
      <p:sp>
        <p:nvSpPr>
          <p:cNvPr id="19" name="Text 17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척도는 어떻게 만들어졌을까?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문헌·현장자료에서 시작해 전문가 검토와 통계검증을 거쳐 최종 문항이 확정됩니다.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93392" y="2761488"/>
            <a:ext cx="50292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3776472" y="2761488"/>
            <a:ext cx="50292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5559552" y="2761488"/>
            <a:ext cx="50292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7342632" y="2761488"/>
            <a:ext cx="50292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9125712" y="2761488"/>
            <a:ext cx="50292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9436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EAF3FA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현장자료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0408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문헌 · 사례 · 후기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웹크롤링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37744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EAF3FA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6888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질적분석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48716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Nvivo · 군집분석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개념 묶기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16052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EAF3FA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5196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후보문항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27024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요인과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문항 도출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94360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E7F4F2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3504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내용검토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05332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FGI + 전문가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중복·모호 문항 정제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72668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E7F4F2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81812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양적분석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83640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설문 + EFA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요인구조 탐색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509760" y="2011680"/>
            <a:ext cx="1481328" cy="1444752"/>
          </a:xfrm>
          <a:prstGeom prst="roundRect">
            <a:avLst>
              <a:gd name="adj" fmla="val 4430"/>
            </a:avLst>
          </a:prstGeom>
          <a:solidFill>
            <a:srgbClr val="FFF4D8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0" y="2212848"/>
            <a:ext cx="1298448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최종검증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619488" y="2651760"/>
            <a:ext cx="1261872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CFA · 신뢰도 · 타당성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척도 확정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685800" y="4160520"/>
            <a:ext cx="10789920" cy="713232"/>
          </a:xfrm>
          <a:prstGeom prst="rect">
            <a:avLst/>
          </a:prstGeom>
          <a:solidFill>
            <a:srgbClr val="FFF9EA"/>
          </a:solidFill>
          <a:ln w="10160">
            <a:solidFill>
              <a:srgbClr val="E0BD6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0" y="4361688"/>
            <a:ext cx="10287000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기억할 점 | 척도개발은 “연구자가 문항을 마음대로 만드는 과정”이 아니라, 실제 자료 → 이용자·전문가 검토 → 통계검증을 거쳐 문항을 좁혀 가는 과정이다.</a:t>
            </a:r>
            <a:endParaRPr lang="en-US" sz="1230" dirty="0"/>
          </a:p>
        </p:txBody>
      </p:sp>
      <p:sp>
        <p:nvSpPr>
          <p:cNvPr id="30" name="Shape 28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흐름: 자료 수집 → 질적 정리 → 후보문항 → FGI·전문가 → EFA → CFA.</a:t>
            </a:r>
            <a:endParaRPr lang="en-US" sz="1020" dirty="0"/>
          </a:p>
        </p:txBody>
      </p:sp>
      <p:sp>
        <p:nvSpPr>
          <p:cNvPr id="32" name="Text 30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스마트관광 핵심 요인 용어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8개 요인의 영어 원어와 한글 의미를 함께 기억합니다.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444752"/>
            <a:ext cx="5394960" cy="78638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" y="1563624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기술통합성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Technology Integration</a:t>
            </a:r>
            <a:endParaRPr lang="en-US" sz="980" dirty="0"/>
          </a:p>
        </p:txBody>
      </p:sp>
      <p:sp>
        <p:nvSpPr>
          <p:cNvPr id="7" name="Text 5"/>
          <p:cNvSpPr/>
          <p:nvPr/>
        </p:nvSpPr>
        <p:spPr>
          <a:xfrm>
            <a:off x="2423160" y="1645920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기술이 서비스 과정에 연결·통합되는 정도</a:t>
            </a:r>
            <a:endParaRPr lang="en-US" sz="960" dirty="0"/>
          </a:p>
        </p:txBody>
      </p:sp>
      <p:sp>
        <p:nvSpPr>
          <p:cNvPr id="8" name="Shape 6"/>
          <p:cNvSpPr/>
          <p:nvPr/>
        </p:nvSpPr>
        <p:spPr>
          <a:xfrm>
            <a:off x="594360" y="2432304"/>
            <a:ext cx="5394960" cy="786384"/>
          </a:xfrm>
          <a:prstGeom prst="rect">
            <a:avLst/>
          </a:prstGeom>
          <a:solidFill>
            <a:srgbClr val="F6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0664" y="2551176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Convenience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2423160" y="2633472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쉽고 빠르며 원활하게 서비스를 이용하는 정도</a:t>
            </a:r>
            <a:endParaRPr lang="en-US" sz="960" dirty="0"/>
          </a:p>
        </p:txBody>
      </p:sp>
      <p:sp>
        <p:nvSpPr>
          <p:cNvPr id="11" name="Shape 9"/>
          <p:cNvSpPr/>
          <p:nvPr/>
        </p:nvSpPr>
        <p:spPr>
          <a:xfrm>
            <a:off x="594360" y="3419856"/>
            <a:ext cx="5394960" cy="78638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0664" y="3538728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Informativeness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2423160" y="3621024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필요한 정보를 정확하고 적시에 얻는 정도</a:t>
            </a:r>
            <a:endParaRPr lang="en-US" sz="960" dirty="0"/>
          </a:p>
        </p:txBody>
      </p:sp>
      <p:sp>
        <p:nvSpPr>
          <p:cNvPr id="14" name="Shape 12"/>
          <p:cNvSpPr/>
          <p:nvPr/>
        </p:nvSpPr>
        <p:spPr>
          <a:xfrm>
            <a:off x="594360" y="4407408"/>
            <a:ext cx="5394960" cy="786384"/>
          </a:xfrm>
          <a:prstGeom prst="rect">
            <a:avLst/>
          </a:prstGeom>
          <a:solidFill>
            <a:srgbClr val="F6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0664" y="4526280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Smart Infrastructure</a:t>
            </a:r>
            <a:endParaRPr lang="en-US" sz="980" dirty="0"/>
          </a:p>
        </p:txBody>
      </p:sp>
      <p:sp>
        <p:nvSpPr>
          <p:cNvPr id="16" name="Text 14"/>
          <p:cNvSpPr/>
          <p:nvPr/>
        </p:nvSpPr>
        <p:spPr>
          <a:xfrm>
            <a:off x="2423160" y="4608576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키오스크·앱·IoT 등 시스템 기반이 구축된 정도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6172200" y="1444752"/>
            <a:ext cx="5394960" cy="78638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18504" y="1563624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신뢰성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Reliability</a:t>
            </a:r>
            <a:endParaRPr lang="en-US" sz="980" dirty="0"/>
          </a:p>
        </p:txBody>
      </p:sp>
      <p:sp>
        <p:nvSpPr>
          <p:cNvPr id="19" name="Text 17"/>
          <p:cNvSpPr/>
          <p:nvPr/>
        </p:nvSpPr>
        <p:spPr>
          <a:xfrm>
            <a:off x="8001000" y="1645920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정보·예약·서비스 시스템을 믿을 수 있는 정도</a:t>
            </a:r>
            <a:endParaRPr lang="en-US" sz="960" dirty="0"/>
          </a:p>
        </p:txBody>
      </p:sp>
      <p:sp>
        <p:nvSpPr>
          <p:cNvPr id="20" name="Shape 18"/>
          <p:cNvSpPr/>
          <p:nvPr/>
        </p:nvSpPr>
        <p:spPr>
          <a:xfrm>
            <a:off x="6172200" y="2432304"/>
            <a:ext cx="5394960" cy="786384"/>
          </a:xfrm>
          <a:prstGeom prst="rect">
            <a:avLst/>
          </a:prstGeom>
          <a:solidFill>
            <a:srgbClr val="F6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18504" y="2551176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개인화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Personalization</a:t>
            </a:r>
            <a:endParaRPr lang="en-US" sz="980" dirty="0"/>
          </a:p>
        </p:txBody>
      </p:sp>
      <p:sp>
        <p:nvSpPr>
          <p:cNvPr id="22" name="Text 20"/>
          <p:cNvSpPr/>
          <p:nvPr/>
        </p:nvSpPr>
        <p:spPr>
          <a:xfrm>
            <a:off x="8001000" y="2633472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선호·이력에 맞는 맞춤형 서비스를 제공하는 정도</a:t>
            </a:r>
            <a:endParaRPr lang="en-US" sz="960" dirty="0"/>
          </a:p>
        </p:txBody>
      </p:sp>
      <p:sp>
        <p:nvSpPr>
          <p:cNvPr id="23" name="Shape 21"/>
          <p:cNvSpPr/>
          <p:nvPr/>
        </p:nvSpPr>
        <p:spPr>
          <a:xfrm>
            <a:off x="6172200" y="3419856"/>
            <a:ext cx="5394960" cy="78638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18504" y="3538728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상호작용성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Interactivity</a:t>
            </a:r>
            <a:endParaRPr lang="en-US" sz="980" dirty="0"/>
          </a:p>
        </p:txBody>
      </p:sp>
      <p:sp>
        <p:nvSpPr>
          <p:cNvPr id="25" name="Text 23"/>
          <p:cNvSpPr/>
          <p:nvPr/>
        </p:nvSpPr>
        <p:spPr>
          <a:xfrm>
            <a:off x="8001000" y="3621024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소통과 반응·피드백이 가능한 정도</a:t>
            </a:r>
            <a:endParaRPr lang="en-US" sz="960" dirty="0"/>
          </a:p>
        </p:txBody>
      </p:sp>
      <p:sp>
        <p:nvSpPr>
          <p:cNvPr id="26" name="Shape 24"/>
          <p:cNvSpPr/>
          <p:nvPr/>
        </p:nvSpPr>
        <p:spPr>
          <a:xfrm>
            <a:off x="6172200" y="4407408"/>
            <a:ext cx="5394960" cy="786384"/>
          </a:xfrm>
          <a:prstGeom prst="rect">
            <a:avLst/>
          </a:prstGeom>
          <a:solidFill>
            <a:srgbClr val="F6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18504" y="4526280"/>
            <a:ext cx="1572768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보안성</a:t>
            </a:r>
            <a:endParaRPr lang="en-US" sz="980" dirty="0"/>
          </a:p>
          <a:p>
            <a:pPr algn="l" indent="0" marL="0">
              <a:buNone/>
            </a:pPr>
            <a:r>
              <a:rPr lang="en-US" sz="9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Security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8001000" y="4608576"/>
            <a:ext cx="32918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96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개인정보·결제·여행정보가 안전하게 보호되는 정도</a:t>
            </a:r>
            <a:endParaRPr lang="en-US" sz="960" dirty="0"/>
          </a:p>
        </p:txBody>
      </p:sp>
      <p:sp>
        <p:nvSpPr>
          <p:cNvPr id="29" name="Shape 27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용어를 먼저 잡으면 산업별 비교표가 훨씬 쉽게 읽힙니다.</a:t>
            </a:r>
            <a:endParaRPr lang="en-US" sz="1020" dirty="0"/>
          </a:p>
        </p:txBody>
      </p:sp>
      <p:sp>
        <p:nvSpPr>
          <p:cNvPr id="31" name="Text 29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산업별 핵심 비교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같은 스마트관광이라도 서비스 여정이 달라지면 강조되는 경험이 달라집니다.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417320"/>
            <a:ext cx="1234440" cy="384048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463040"/>
            <a:ext cx="1179576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산업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737360" y="1417320"/>
            <a:ext cx="1234440" cy="384048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764792" y="1463040"/>
            <a:ext cx="1179576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척도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971800" y="1417320"/>
            <a:ext cx="2926080" cy="384048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463040"/>
            <a:ext cx="2871216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구성요인(5개)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897880" y="1417320"/>
            <a:ext cx="2880360" cy="384048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25312" y="1463040"/>
            <a:ext cx="2825496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특히 기억할 경험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778240" y="1417320"/>
            <a:ext cx="2240280" cy="384048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05672" y="1463040"/>
            <a:ext cx="2185416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 키워드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1801368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1847088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1737360" y="1801368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783080" y="1847088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5요인 · 19문항</a:t>
            </a:r>
            <a:endParaRPr lang="en-US" sz="820" dirty="0"/>
          </a:p>
        </p:txBody>
      </p:sp>
      <p:sp>
        <p:nvSpPr>
          <p:cNvPr id="19" name="Shape 17"/>
          <p:cNvSpPr/>
          <p:nvPr/>
        </p:nvSpPr>
        <p:spPr>
          <a:xfrm>
            <a:off x="2971800" y="1801368"/>
            <a:ext cx="29260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17520" y="1847088"/>
            <a:ext cx="28346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기술적통합성 · 편의성 · 정보성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 · 신뢰성</a:t>
            </a:r>
            <a:endParaRPr lang="en-US" sz="820" dirty="0"/>
          </a:p>
        </p:txBody>
      </p:sp>
      <p:sp>
        <p:nvSpPr>
          <p:cNvPr id="21" name="Shape 19"/>
          <p:cNvSpPr/>
          <p:nvPr/>
        </p:nvSpPr>
        <p:spPr>
          <a:xfrm>
            <a:off x="5897880" y="1801368"/>
            <a:ext cx="288036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43600" y="1847088"/>
            <a:ext cx="278892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→ 예약 → 이동 → 체험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8778240" y="1801368"/>
            <a:ext cx="22402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823960" y="1847088"/>
            <a:ext cx="21488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통합 · 정보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· 신뢰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2459736"/>
            <a:ext cx="123444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2505456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외식업</a:t>
            </a:r>
            <a:endParaRPr lang="en-US" sz="920" dirty="0"/>
          </a:p>
        </p:txBody>
      </p:sp>
      <p:sp>
        <p:nvSpPr>
          <p:cNvPr id="27" name="Shape 25"/>
          <p:cNvSpPr/>
          <p:nvPr/>
        </p:nvSpPr>
        <p:spPr>
          <a:xfrm>
            <a:off x="1737360" y="2459736"/>
            <a:ext cx="123444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783080" y="2505456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5요인 · 20문항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2971800" y="2459736"/>
            <a:ext cx="292608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017520" y="2505456"/>
            <a:ext cx="28346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기술통합성 · 편의성 · 정보성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 · 신뢰성</a:t>
            </a:r>
            <a:endParaRPr lang="en-US" sz="820" dirty="0"/>
          </a:p>
        </p:txBody>
      </p:sp>
      <p:sp>
        <p:nvSpPr>
          <p:cNvPr id="31" name="Shape 29"/>
          <p:cNvSpPr/>
          <p:nvPr/>
        </p:nvSpPr>
        <p:spPr>
          <a:xfrm>
            <a:off x="5897880" y="2459736"/>
            <a:ext cx="288036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943600" y="2505456"/>
            <a:ext cx="278892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→ 예약 → 주문 → 결제 → 리뷰</a:t>
            </a:r>
            <a:endParaRPr lang="en-US" sz="820" dirty="0"/>
          </a:p>
        </p:txBody>
      </p:sp>
      <p:sp>
        <p:nvSpPr>
          <p:cNvPr id="33" name="Shape 31"/>
          <p:cNvSpPr/>
          <p:nvPr/>
        </p:nvSpPr>
        <p:spPr>
          <a:xfrm>
            <a:off x="8778240" y="2459736"/>
            <a:ext cx="224028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823960" y="2505456"/>
            <a:ext cx="21488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주문 · 결제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 · 신뢰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3118104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48640" y="3163824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컨벤션</a:t>
            </a:r>
            <a:endParaRPr lang="en-US" sz="920" dirty="0"/>
          </a:p>
        </p:txBody>
      </p:sp>
      <p:sp>
        <p:nvSpPr>
          <p:cNvPr id="37" name="Shape 35"/>
          <p:cNvSpPr/>
          <p:nvPr/>
        </p:nvSpPr>
        <p:spPr>
          <a:xfrm>
            <a:off x="1737360" y="3118104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783080" y="3163824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5요인 · 15문항</a:t>
            </a:r>
            <a:endParaRPr lang="en-US" sz="820" dirty="0"/>
          </a:p>
        </p:txBody>
      </p:sp>
      <p:sp>
        <p:nvSpPr>
          <p:cNvPr id="39" name="Shape 37"/>
          <p:cNvSpPr/>
          <p:nvPr/>
        </p:nvSpPr>
        <p:spPr>
          <a:xfrm>
            <a:off x="2971800" y="3118104"/>
            <a:ext cx="29260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17520" y="3163824"/>
            <a:ext cx="28346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기술통합성 · 편의성 · 정보성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 · 신뢰성</a:t>
            </a:r>
            <a:endParaRPr lang="en-US" sz="820" dirty="0"/>
          </a:p>
        </p:txBody>
      </p:sp>
      <p:sp>
        <p:nvSpPr>
          <p:cNvPr id="41" name="Shape 39"/>
          <p:cNvSpPr/>
          <p:nvPr/>
        </p:nvSpPr>
        <p:spPr>
          <a:xfrm>
            <a:off x="5897880" y="3118104"/>
            <a:ext cx="288036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943600" y="3163824"/>
            <a:ext cx="278892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등록 → 입장 → 정보탐색 → 전시 → 네트워킹</a:t>
            </a:r>
            <a:endParaRPr lang="en-US" sz="820" dirty="0"/>
          </a:p>
        </p:txBody>
      </p:sp>
      <p:sp>
        <p:nvSpPr>
          <p:cNvPr id="43" name="Shape 41"/>
          <p:cNvSpPr/>
          <p:nvPr/>
        </p:nvSpPr>
        <p:spPr>
          <a:xfrm>
            <a:off x="8778240" y="3118104"/>
            <a:ext cx="22402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823960" y="3163824"/>
            <a:ext cx="21488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입장 · 정보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 · 운영</a:t>
            </a:r>
            <a:endParaRPr lang="en-US" sz="820" dirty="0"/>
          </a:p>
        </p:txBody>
      </p:sp>
      <p:sp>
        <p:nvSpPr>
          <p:cNvPr id="45" name="Shape 43"/>
          <p:cNvSpPr/>
          <p:nvPr/>
        </p:nvSpPr>
        <p:spPr>
          <a:xfrm>
            <a:off x="502920" y="3776472"/>
            <a:ext cx="123444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48640" y="3822192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숙박업</a:t>
            </a:r>
            <a:endParaRPr lang="en-US" sz="920" dirty="0"/>
          </a:p>
        </p:txBody>
      </p:sp>
      <p:sp>
        <p:nvSpPr>
          <p:cNvPr id="47" name="Shape 45"/>
          <p:cNvSpPr/>
          <p:nvPr/>
        </p:nvSpPr>
        <p:spPr>
          <a:xfrm>
            <a:off x="1737360" y="3776472"/>
            <a:ext cx="123444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783080" y="3822192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5요인 · 19문항</a:t>
            </a:r>
            <a:endParaRPr lang="en-US" sz="820" dirty="0"/>
          </a:p>
        </p:txBody>
      </p:sp>
      <p:sp>
        <p:nvSpPr>
          <p:cNvPr id="49" name="Shape 47"/>
          <p:cNvSpPr/>
          <p:nvPr/>
        </p:nvSpPr>
        <p:spPr>
          <a:xfrm>
            <a:off x="2971800" y="3776472"/>
            <a:ext cx="292608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3017520" y="3822192"/>
            <a:ext cx="28346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정보성 · 스마트인프라 · 편의성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개인화 · 상호작용성</a:t>
            </a:r>
            <a:endParaRPr lang="en-US" sz="820" dirty="0"/>
          </a:p>
        </p:txBody>
      </p:sp>
      <p:sp>
        <p:nvSpPr>
          <p:cNvPr id="51" name="Shape 49"/>
          <p:cNvSpPr/>
          <p:nvPr/>
        </p:nvSpPr>
        <p:spPr>
          <a:xfrm>
            <a:off x="5897880" y="3776472"/>
            <a:ext cx="288036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943600" y="3822192"/>
            <a:ext cx="278892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→ 체크인 → 객실 → 추천 → 소통</a:t>
            </a:r>
            <a:endParaRPr lang="en-US" sz="820" dirty="0"/>
          </a:p>
        </p:txBody>
      </p:sp>
      <p:sp>
        <p:nvSpPr>
          <p:cNvPr id="53" name="Shape 51"/>
          <p:cNvSpPr/>
          <p:nvPr/>
        </p:nvSpPr>
        <p:spPr>
          <a:xfrm>
            <a:off x="8778240" y="3776472"/>
            <a:ext cx="2240280" cy="658368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823960" y="3822192"/>
            <a:ext cx="21488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체류 · 맞춤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상호작용</a:t>
            </a:r>
            <a:endParaRPr lang="en-US" sz="820" dirty="0"/>
          </a:p>
        </p:txBody>
      </p:sp>
      <p:sp>
        <p:nvSpPr>
          <p:cNvPr id="55" name="Shape 53"/>
          <p:cNvSpPr/>
          <p:nvPr/>
        </p:nvSpPr>
        <p:spPr>
          <a:xfrm>
            <a:off x="502920" y="4434840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48640" y="4480560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항공산업</a:t>
            </a:r>
            <a:endParaRPr lang="en-US" sz="920" dirty="0"/>
          </a:p>
        </p:txBody>
      </p:sp>
      <p:sp>
        <p:nvSpPr>
          <p:cNvPr id="57" name="Shape 55"/>
          <p:cNvSpPr/>
          <p:nvPr/>
        </p:nvSpPr>
        <p:spPr>
          <a:xfrm>
            <a:off x="1737360" y="4434840"/>
            <a:ext cx="123444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783080" y="4480560"/>
            <a:ext cx="114300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5요인 · 17문항</a:t>
            </a:r>
            <a:endParaRPr lang="en-US" sz="820" dirty="0"/>
          </a:p>
        </p:txBody>
      </p:sp>
      <p:sp>
        <p:nvSpPr>
          <p:cNvPr id="59" name="Shape 57"/>
          <p:cNvSpPr/>
          <p:nvPr/>
        </p:nvSpPr>
        <p:spPr>
          <a:xfrm>
            <a:off x="2971800" y="4434840"/>
            <a:ext cx="29260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3017520" y="4480560"/>
            <a:ext cx="28346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 · 편의성 · 개인화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상호작용성 · 보안성</a:t>
            </a:r>
            <a:endParaRPr lang="en-US" sz="820" dirty="0"/>
          </a:p>
        </p:txBody>
      </p:sp>
      <p:sp>
        <p:nvSpPr>
          <p:cNvPr id="61" name="Shape 59"/>
          <p:cNvSpPr/>
          <p:nvPr/>
        </p:nvSpPr>
        <p:spPr>
          <a:xfrm>
            <a:off x="5897880" y="4434840"/>
            <a:ext cx="288036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5943600" y="4480560"/>
            <a:ext cx="278892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→ 공항 → 체크인 → 탑승 → 이동정보</a:t>
            </a:r>
            <a:endParaRPr lang="en-US" sz="820" dirty="0"/>
          </a:p>
        </p:txBody>
      </p:sp>
      <p:sp>
        <p:nvSpPr>
          <p:cNvPr id="63" name="Shape 61"/>
          <p:cNvSpPr/>
          <p:nvPr/>
        </p:nvSpPr>
        <p:spPr>
          <a:xfrm>
            <a:off x="8778240" y="4434840"/>
            <a:ext cx="2240280" cy="658368"/>
          </a:xfrm>
          <a:prstGeom prst="rect">
            <a:avLst/>
          </a:prstGeom>
          <a:solidFill>
            <a:srgbClr val="F7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8823960" y="4480560"/>
            <a:ext cx="2148840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 · 맞춤</a:t>
            </a:r>
            <a:endParaRPr lang="en-US" sz="820" dirty="0"/>
          </a:p>
          <a:p>
            <a:pPr algn="l" indent="0" marL="0">
              <a:buNone/>
            </a:pPr>
            <a:r>
              <a:rPr lang="en-US" sz="8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소통 · 보안</a:t>
            </a:r>
            <a:endParaRPr lang="en-US" sz="820" dirty="0"/>
          </a:p>
        </p:txBody>
      </p:sp>
      <p:sp>
        <p:nvSpPr>
          <p:cNvPr id="65" name="Shape 63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여행·외식·컨벤션은 통합·정보·신뢰, 숙박·항공은 맞춤·소통, 항공은 보안이 핵심입니다.</a:t>
            </a:r>
            <a:endParaRPr lang="en-US" sz="1020" dirty="0"/>
          </a:p>
        </p:txBody>
      </p:sp>
      <p:sp>
        <p:nvSpPr>
          <p:cNvPr id="67" name="Text 65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공통요인과 산업별 차이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5편을 관통하는 공통 기반과 산업별 강조점을 분리해서 봅니다.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1463040"/>
            <a:ext cx="2423160" cy="640080"/>
          </a:xfrm>
          <a:prstGeom prst="rect">
            <a:avLst/>
          </a:prstGeom>
          <a:solidFill>
            <a:srgbClr val="EAF3FA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4128" y="1645920"/>
            <a:ext cx="219456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 5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502152" y="1783080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480560" y="1463040"/>
            <a:ext cx="283464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0288" y="1645920"/>
            <a:ext cx="2615184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편의성 + 스마트인프라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7461504" y="1783080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8394192" y="1463040"/>
            <a:ext cx="274320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40496" y="1609344"/>
            <a:ext cx="24688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5개 산업 모두에서 확인</a:t>
            </a:r>
            <a:endParaRPr lang="en-US" sz="1040" dirty="0"/>
          </a:p>
        </p:txBody>
      </p:sp>
      <p:sp>
        <p:nvSpPr>
          <p:cNvPr id="13" name="Shape 11"/>
          <p:cNvSpPr/>
          <p:nvPr/>
        </p:nvSpPr>
        <p:spPr>
          <a:xfrm>
            <a:off x="914400" y="2404872"/>
            <a:ext cx="2423160" cy="640080"/>
          </a:xfrm>
          <a:prstGeom prst="rect">
            <a:avLst/>
          </a:prstGeom>
          <a:solidFill>
            <a:srgbClr val="FFF4D8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4128" y="2587752"/>
            <a:ext cx="219456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· 외식 · 컨벤션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502152" y="2724912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480560" y="2404872"/>
            <a:ext cx="283464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0288" y="2587752"/>
            <a:ext cx="2615184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기술통합성 + 정보성 + 신뢰성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7461504" y="2724912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394192" y="2404872"/>
            <a:ext cx="274320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40496" y="2551176"/>
            <a:ext cx="24688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산업에서 공통적으로 강조</a:t>
            </a:r>
            <a:endParaRPr lang="en-US" sz="1040" dirty="0"/>
          </a:p>
        </p:txBody>
      </p:sp>
      <p:sp>
        <p:nvSpPr>
          <p:cNvPr id="21" name="Shape 19"/>
          <p:cNvSpPr/>
          <p:nvPr/>
        </p:nvSpPr>
        <p:spPr>
          <a:xfrm>
            <a:off x="914400" y="3346704"/>
            <a:ext cx="2423160" cy="640080"/>
          </a:xfrm>
          <a:prstGeom prst="rect">
            <a:avLst/>
          </a:prstGeom>
          <a:solidFill>
            <a:srgbClr val="E7F4F2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4128" y="3529584"/>
            <a:ext cx="219456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숙박 · 항공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502152" y="3666744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4480560" y="3346704"/>
            <a:ext cx="283464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90288" y="3529584"/>
            <a:ext cx="2615184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개인화 + 상호작용성</a:t>
            </a:r>
            <a:endParaRPr lang="en-US" sz="1120" dirty="0"/>
          </a:p>
        </p:txBody>
      </p:sp>
      <p:sp>
        <p:nvSpPr>
          <p:cNvPr id="26" name="Shape 24"/>
          <p:cNvSpPr/>
          <p:nvPr/>
        </p:nvSpPr>
        <p:spPr>
          <a:xfrm>
            <a:off x="7461504" y="3666744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8394192" y="3346704"/>
            <a:ext cx="274320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40496" y="3493008"/>
            <a:ext cx="24688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맞춤서비스와 실시간 소통이 핵심</a:t>
            </a:r>
            <a:endParaRPr lang="en-US" sz="1040" dirty="0"/>
          </a:p>
        </p:txBody>
      </p:sp>
      <p:sp>
        <p:nvSpPr>
          <p:cNvPr id="29" name="Shape 27"/>
          <p:cNvSpPr/>
          <p:nvPr/>
        </p:nvSpPr>
        <p:spPr>
          <a:xfrm>
            <a:off x="914400" y="4288536"/>
            <a:ext cx="2423160" cy="640080"/>
          </a:xfrm>
          <a:prstGeom prst="rect">
            <a:avLst/>
          </a:prstGeom>
          <a:solidFill>
            <a:srgbClr val="F8E8E8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24128" y="4471416"/>
            <a:ext cx="219456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항공만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502152" y="4608576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4480560" y="4288536"/>
            <a:ext cx="283464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90288" y="4471416"/>
            <a:ext cx="2615184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보안성</a:t>
            </a:r>
            <a:endParaRPr lang="en-US" sz="1120" dirty="0"/>
          </a:p>
        </p:txBody>
      </p:sp>
      <p:sp>
        <p:nvSpPr>
          <p:cNvPr id="34" name="Shape 32"/>
          <p:cNvSpPr/>
          <p:nvPr/>
        </p:nvSpPr>
        <p:spPr>
          <a:xfrm>
            <a:off x="7461504" y="4608576"/>
            <a:ext cx="77724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8394192" y="4288536"/>
            <a:ext cx="2743200" cy="640080"/>
          </a:xfrm>
          <a:prstGeom prst="rect">
            <a:avLst/>
          </a:prstGeom>
          <a:solidFill>
            <a:srgbClr val="FFFFFF"/>
          </a:solidFill>
          <a:ln w="7620">
            <a:solidFill>
              <a:srgbClr val="C8D3D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540496" y="4434840"/>
            <a:ext cx="24688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4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개인정보·결제·여행정보 보호가 독립 요인으로 등장</a:t>
            </a:r>
            <a:endParaRPr lang="en-US" sz="1040" dirty="0"/>
          </a:p>
        </p:txBody>
      </p:sp>
      <p:sp>
        <p:nvSpPr>
          <p:cNvPr id="37" name="Shape 35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구분해서 기억: 공통 기반(편의성·인프라) + 산업별 강조점(통합·정보·신뢰 / 맞춤·소통 / 보안).</a:t>
            </a:r>
            <a:endParaRPr lang="en-US" sz="1020" dirty="0"/>
          </a:p>
        </p:txBody>
      </p:sp>
      <p:sp>
        <p:nvSpPr>
          <p:cNvPr id="39" name="Text 37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5개 산업의 요인 패턴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요인별 포함 여부를 한눈에 확인합니다. ● = 최종 척도에 포함된 요인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371600"/>
            <a:ext cx="301752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417320"/>
            <a:ext cx="296265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요인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611880" y="1371600"/>
            <a:ext cx="150876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39312" y="1417320"/>
            <a:ext cx="145389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120640" y="1371600"/>
            <a:ext cx="150876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48072" y="1417320"/>
            <a:ext cx="145389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외식업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629400" y="1371600"/>
            <a:ext cx="150876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56832" y="1417320"/>
            <a:ext cx="145389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컨벤션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138160" y="1371600"/>
            <a:ext cx="150876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5592" y="1417320"/>
            <a:ext cx="145389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숙박업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9646920" y="1371600"/>
            <a:ext cx="1508760" cy="347472"/>
          </a:xfrm>
          <a:prstGeom prst="rect">
            <a:avLst/>
          </a:prstGeom>
          <a:solidFill>
            <a:srgbClr val="0E355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74352" y="1417320"/>
            <a:ext cx="1453896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94360" y="1719072"/>
            <a:ext cx="301752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17647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편의성 / Convenience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3611880" y="17190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0" y="1764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270248" y="1874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20640" y="17190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166360" y="1764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5779008" y="1874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29400" y="17190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75120" y="1764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7287768" y="1874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38160" y="17190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83880" y="1764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8796528" y="1874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646920" y="17190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692640" y="1764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10305288" y="1874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94360" y="2176272"/>
            <a:ext cx="301752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0080" y="22219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스마트인프라 / Smart Infrastructure</a:t>
            </a:r>
            <a:endParaRPr lang="en-US" sz="860" dirty="0"/>
          </a:p>
        </p:txBody>
      </p:sp>
      <p:sp>
        <p:nvSpPr>
          <p:cNvPr id="36" name="Shape 34"/>
          <p:cNvSpPr/>
          <p:nvPr/>
        </p:nvSpPr>
        <p:spPr>
          <a:xfrm>
            <a:off x="3611880" y="21762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657600" y="2221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4270248" y="2331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120640" y="21762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166360" y="2221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5779008" y="2331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629400" y="21762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75120" y="2221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7287768" y="2331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138160" y="21762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183880" y="2221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8796528" y="2331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646920" y="2176272"/>
            <a:ext cx="1508760" cy="45720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692640" y="2221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10305288" y="2331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94360" y="2633472"/>
            <a:ext cx="30175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40080" y="26791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정보성 / Informativeness</a:t>
            </a:r>
            <a:endParaRPr lang="en-US" sz="860" dirty="0"/>
          </a:p>
        </p:txBody>
      </p:sp>
      <p:sp>
        <p:nvSpPr>
          <p:cNvPr id="53" name="Shape 51"/>
          <p:cNvSpPr/>
          <p:nvPr/>
        </p:nvSpPr>
        <p:spPr>
          <a:xfrm>
            <a:off x="3611880" y="26334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3657600" y="2679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4270248" y="27889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5120640" y="26334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5166360" y="2679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5779008" y="27889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629400" y="26334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675120" y="2679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61" name="Shape 59"/>
          <p:cNvSpPr/>
          <p:nvPr/>
        </p:nvSpPr>
        <p:spPr>
          <a:xfrm>
            <a:off x="7287768" y="27889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138160" y="26334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183880" y="2679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8796528" y="27889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646920" y="26334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9692640" y="2679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67" name="Shape 65"/>
          <p:cNvSpPr/>
          <p:nvPr/>
        </p:nvSpPr>
        <p:spPr>
          <a:xfrm>
            <a:off x="594360" y="3090672"/>
            <a:ext cx="30175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640080" y="31363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기술통합성 / Technology Integration</a:t>
            </a:r>
            <a:endParaRPr lang="en-US" sz="860" dirty="0"/>
          </a:p>
        </p:txBody>
      </p:sp>
      <p:sp>
        <p:nvSpPr>
          <p:cNvPr id="69" name="Shape 67"/>
          <p:cNvSpPr/>
          <p:nvPr/>
        </p:nvSpPr>
        <p:spPr>
          <a:xfrm>
            <a:off x="3611880" y="30906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3657600" y="31363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71" name="Shape 69"/>
          <p:cNvSpPr/>
          <p:nvPr/>
        </p:nvSpPr>
        <p:spPr>
          <a:xfrm>
            <a:off x="4270248" y="32461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5120640" y="30906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5166360" y="31363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74" name="Shape 72"/>
          <p:cNvSpPr/>
          <p:nvPr/>
        </p:nvSpPr>
        <p:spPr>
          <a:xfrm>
            <a:off x="5779008" y="32461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629400" y="30906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6675120" y="31363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7287768" y="32461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8138160" y="30906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183880" y="31363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80" name="Shape 78"/>
          <p:cNvSpPr/>
          <p:nvPr/>
        </p:nvSpPr>
        <p:spPr>
          <a:xfrm>
            <a:off x="9646920" y="30906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9692640" y="31363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82" name="Shape 80"/>
          <p:cNvSpPr/>
          <p:nvPr/>
        </p:nvSpPr>
        <p:spPr>
          <a:xfrm>
            <a:off x="594360" y="3547872"/>
            <a:ext cx="30175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640080" y="35935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신뢰성 / Reliability</a:t>
            </a:r>
            <a:endParaRPr lang="en-US" sz="860" dirty="0"/>
          </a:p>
        </p:txBody>
      </p:sp>
      <p:sp>
        <p:nvSpPr>
          <p:cNvPr id="84" name="Shape 82"/>
          <p:cNvSpPr/>
          <p:nvPr/>
        </p:nvSpPr>
        <p:spPr>
          <a:xfrm>
            <a:off x="3611880" y="35478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3657600" y="35935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86" name="Shape 84"/>
          <p:cNvSpPr/>
          <p:nvPr/>
        </p:nvSpPr>
        <p:spPr>
          <a:xfrm>
            <a:off x="4270248" y="37033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120640" y="35478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5166360" y="35935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89" name="Shape 87"/>
          <p:cNvSpPr/>
          <p:nvPr/>
        </p:nvSpPr>
        <p:spPr>
          <a:xfrm>
            <a:off x="5779008" y="37033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6629400" y="35478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6675120" y="35935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92" name="Shape 90"/>
          <p:cNvSpPr/>
          <p:nvPr/>
        </p:nvSpPr>
        <p:spPr>
          <a:xfrm>
            <a:off x="7287768" y="37033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138160" y="35478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8183880" y="35935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95" name="Shape 93"/>
          <p:cNvSpPr/>
          <p:nvPr/>
        </p:nvSpPr>
        <p:spPr>
          <a:xfrm>
            <a:off x="9646920" y="3547872"/>
            <a:ext cx="15087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9692640" y="35935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97" name="Shape 95"/>
          <p:cNvSpPr/>
          <p:nvPr/>
        </p:nvSpPr>
        <p:spPr>
          <a:xfrm>
            <a:off x="594360" y="4005072"/>
            <a:ext cx="301752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40080" y="40507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개인화 / Personalization</a:t>
            </a:r>
            <a:endParaRPr lang="en-US" sz="860" dirty="0"/>
          </a:p>
        </p:txBody>
      </p:sp>
      <p:sp>
        <p:nvSpPr>
          <p:cNvPr id="99" name="Shape 97"/>
          <p:cNvSpPr/>
          <p:nvPr/>
        </p:nvSpPr>
        <p:spPr>
          <a:xfrm>
            <a:off x="3611880" y="40050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3657600" y="4050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01" name="Shape 99"/>
          <p:cNvSpPr/>
          <p:nvPr/>
        </p:nvSpPr>
        <p:spPr>
          <a:xfrm>
            <a:off x="5120640" y="40050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5166360" y="4050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03" name="Shape 101"/>
          <p:cNvSpPr/>
          <p:nvPr/>
        </p:nvSpPr>
        <p:spPr>
          <a:xfrm>
            <a:off x="6629400" y="40050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6675120" y="4050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05" name="Shape 103"/>
          <p:cNvSpPr/>
          <p:nvPr/>
        </p:nvSpPr>
        <p:spPr>
          <a:xfrm>
            <a:off x="8138160" y="40050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8183880" y="4050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07" name="Shape 105"/>
          <p:cNvSpPr/>
          <p:nvPr/>
        </p:nvSpPr>
        <p:spPr>
          <a:xfrm>
            <a:off x="8796528" y="4160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9646920" y="40050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9692640" y="40507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10" name="Shape 108"/>
          <p:cNvSpPr/>
          <p:nvPr/>
        </p:nvSpPr>
        <p:spPr>
          <a:xfrm>
            <a:off x="10305288" y="41605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594360" y="4462272"/>
            <a:ext cx="301752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640080" y="45079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상호작용성 / Interactivity</a:t>
            </a:r>
            <a:endParaRPr lang="en-US" sz="860" dirty="0"/>
          </a:p>
        </p:txBody>
      </p:sp>
      <p:sp>
        <p:nvSpPr>
          <p:cNvPr id="113" name="Shape 111"/>
          <p:cNvSpPr/>
          <p:nvPr/>
        </p:nvSpPr>
        <p:spPr>
          <a:xfrm>
            <a:off x="3611880" y="44622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3657600" y="4507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15" name="Shape 113"/>
          <p:cNvSpPr/>
          <p:nvPr/>
        </p:nvSpPr>
        <p:spPr>
          <a:xfrm>
            <a:off x="5120640" y="44622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5166360" y="4507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17" name="Shape 115"/>
          <p:cNvSpPr/>
          <p:nvPr/>
        </p:nvSpPr>
        <p:spPr>
          <a:xfrm>
            <a:off x="6629400" y="44622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6675120" y="4507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19" name="Shape 117"/>
          <p:cNvSpPr/>
          <p:nvPr/>
        </p:nvSpPr>
        <p:spPr>
          <a:xfrm>
            <a:off x="8138160" y="44622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8183880" y="4507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21" name="Shape 119"/>
          <p:cNvSpPr/>
          <p:nvPr/>
        </p:nvSpPr>
        <p:spPr>
          <a:xfrm>
            <a:off x="8796528" y="4617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9646920" y="4462272"/>
            <a:ext cx="1508760" cy="457200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9692640" y="45079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24" name="Shape 122"/>
          <p:cNvSpPr/>
          <p:nvPr/>
        </p:nvSpPr>
        <p:spPr>
          <a:xfrm>
            <a:off x="10305288" y="46177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594360" y="4919472"/>
            <a:ext cx="301752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640080" y="4965192"/>
            <a:ext cx="29260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86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보안성 / Security</a:t>
            </a:r>
            <a:endParaRPr lang="en-US" sz="860" dirty="0"/>
          </a:p>
        </p:txBody>
      </p:sp>
      <p:sp>
        <p:nvSpPr>
          <p:cNvPr id="127" name="Shape 125"/>
          <p:cNvSpPr/>
          <p:nvPr/>
        </p:nvSpPr>
        <p:spPr>
          <a:xfrm>
            <a:off x="3611880" y="4919472"/>
            <a:ext cx="150876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3657600" y="4965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29" name="Shape 127"/>
          <p:cNvSpPr/>
          <p:nvPr/>
        </p:nvSpPr>
        <p:spPr>
          <a:xfrm>
            <a:off x="5120640" y="4919472"/>
            <a:ext cx="150876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5166360" y="4965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31" name="Shape 129"/>
          <p:cNvSpPr/>
          <p:nvPr/>
        </p:nvSpPr>
        <p:spPr>
          <a:xfrm>
            <a:off x="6629400" y="4919472"/>
            <a:ext cx="150876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6675120" y="4965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33" name="Shape 131"/>
          <p:cNvSpPr/>
          <p:nvPr/>
        </p:nvSpPr>
        <p:spPr>
          <a:xfrm>
            <a:off x="8138160" y="4919472"/>
            <a:ext cx="150876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8183880" y="4965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35" name="Shape 133"/>
          <p:cNvSpPr/>
          <p:nvPr/>
        </p:nvSpPr>
        <p:spPr>
          <a:xfrm>
            <a:off x="9646920" y="4919472"/>
            <a:ext cx="1508760" cy="457200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9692640" y="4965192"/>
            <a:ext cx="1417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endParaRPr lang="en-US" sz="850" dirty="0"/>
          </a:p>
        </p:txBody>
      </p:sp>
      <p:sp>
        <p:nvSpPr>
          <p:cNvPr id="137" name="Shape 135"/>
          <p:cNvSpPr/>
          <p:nvPr/>
        </p:nvSpPr>
        <p:spPr>
          <a:xfrm>
            <a:off x="10305288" y="5074920"/>
            <a:ext cx="164592" cy="164592"/>
          </a:xfrm>
          <a:prstGeom prst="ellipse">
            <a:avLst/>
          </a:prstGeom>
          <a:solidFill>
            <a:srgbClr val="0E35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패턴: 5개 공통 2개 요인, 여행·외식·컨벤션 공통 3개 요인, 숙박·항공의 맞춤·소통, 항공의 보안.</a:t>
            </a:r>
            <a:endParaRPr lang="en-US" sz="1020" dirty="0"/>
          </a:p>
        </p:txBody>
      </p:sp>
      <p:sp>
        <p:nvSpPr>
          <p:cNvPr id="140" name="Text 138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 이 표에서 읽어야 할 흐름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요인 패턴은 “공통 기반 → 산업별 변화 → 항공의 고유성”으로 읽습니다.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463040"/>
            <a:ext cx="1965960" cy="768096"/>
          </a:xfrm>
          <a:prstGeom prst="rect">
            <a:avLst/>
          </a:prstGeom>
          <a:solidFill>
            <a:srgbClr val="EAF3FA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7552" y="1728216"/>
            <a:ext cx="16459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 기반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971800" y="1847088"/>
            <a:ext cx="59436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749040" y="1463040"/>
            <a:ext cx="7452360" cy="768096"/>
          </a:xfrm>
          <a:prstGeom prst="rect">
            <a:avLst/>
          </a:prstGeom>
          <a:solidFill>
            <a:srgbClr val="FFFFFF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50208" y="1591056"/>
            <a:ext cx="70408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편의성과 스마트인프라는 5개 산업에 모두 존재한다. 즉, 스마트관광은 먼저 “쉽게 이용할 수 있는가”와 “기술 기반이 갖추어져 있는가”를 공통적으로 본다.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822960" y="2670048"/>
            <a:ext cx="1965960" cy="768096"/>
          </a:xfrm>
          <a:prstGeom prst="rect">
            <a:avLst/>
          </a:prstGeom>
          <a:solidFill>
            <a:srgbClr val="E7F4F2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7552" y="2935224"/>
            <a:ext cx="16459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산업별 변화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971800" y="3054096"/>
            <a:ext cx="59436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3749040" y="2670048"/>
            <a:ext cx="7452360" cy="768096"/>
          </a:xfrm>
          <a:prstGeom prst="rect">
            <a:avLst/>
          </a:prstGeom>
          <a:solidFill>
            <a:srgbClr val="FFFFFF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50208" y="2798064"/>
            <a:ext cx="70408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여행·외식·컨벤션은 기술통합성·정보성·신뢰성이 공통적으로 나타난다. 반면 숙박과 항공에서는 개인화·상호작용성이 새롭게 강조된다.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2960" y="3877056"/>
            <a:ext cx="1965960" cy="768096"/>
          </a:xfrm>
          <a:prstGeom prst="rect">
            <a:avLst/>
          </a:prstGeom>
          <a:solidFill>
            <a:srgbClr val="F8E8E8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7552" y="4142232"/>
            <a:ext cx="16459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항공의 고유성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971800" y="4261104"/>
            <a:ext cx="59436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749040" y="3877056"/>
            <a:ext cx="7452360" cy="768096"/>
          </a:xfrm>
          <a:prstGeom prst="rect">
            <a:avLst/>
          </a:prstGeom>
          <a:solidFill>
            <a:srgbClr val="FFFFFF"/>
          </a:solidFill>
          <a:ln w="8890">
            <a:solidFill>
              <a:srgbClr val="C8D3D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50208" y="4005072"/>
            <a:ext cx="70408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8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항공에서는 보안성이 독립적인 요인으로 나타난다. 개인정보·결제·여행정보 보호가 항공 스마트서비스의 중요한 경험 기준이 된다.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한 줄 결론: 같은 스마트관광이라도 산업의 서비스 여정이 달라지면 이용자가 경험하는 스마트함의 구성도 달라집니다.</a:t>
            </a:r>
            <a:endParaRPr lang="en-US" sz="1020" dirty="0"/>
          </a:p>
        </p:txBody>
      </p:sp>
      <p:sp>
        <p:nvSpPr>
          <p:cNvPr id="22" name="Text 20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 핵심 요인별 장면으로 이해하기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8개 요인을 관광객의 실제 서비스 장면과 연결해 기억합니다.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pic>
        <p:nvPicPr>
          <p:cNvPr id="5" name="Image 0" descr="/mnt/data/docx_extract/word/media/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4026" y="1298448"/>
            <a:ext cx="3092708" cy="437083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15000" y="1417320"/>
            <a:ext cx="2514600" cy="51206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33872" y="1490472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 편의성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833872" y="1700784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Convenience</a:t>
            </a:r>
            <a:endParaRPr lang="en-US" sz="830" dirty="0"/>
          </a:p>
        </p:txBody>
      </p:sp>
      <p:sp>
        <p:nvSpPr>
          <p:cNvPr id="9" name="Shape 6"/>
          <p:cNvSpPr/>
          <p:nvPr/>
        </p:nvSpPr>
        <p:spPr>
          <a:xfrm>
            <a:off x="8503920" y="1417320"/>
            <a:ext cx="2514600" cy="512064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22792" y="1490472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 스마트인프라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8622792" y="1700784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Smart Infrastructure</a:t>
            </a:r>
            <a:endParaRPr lang="en-US" sz="830" dirty="0"/>
          </a:p>
        </p:txBody>
      </p:sp>
      <p:sp>
        <p:nvSpPr>
          <p:cNvPr id="12" name="Shape 9"/>
          <p:cNvSpPr/>
          <p:nvPr/>
        </p:nvSpPr>
        <p:spPr>
          <a:xfrm>
            <a:off x="5715000" y="2212848"/>
            <a:ext cx="251460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833872" y="2286000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 정보성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833872" y="2496312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Informativeness</a:t>
            </a:r>
            <a:endParaRPr lang="en-US" sz="830" dirty="0"/>
          </a:p>
        </p:txBody>
      </p:sp>
      <p:sp>
        <p:nvSpPr>
          <p:cNvPr id="15" name="Shape 12"/>
          <p:cNvSpPr/>
          <p:nvPr/>
        </p:nvSpPr>
        <p:spPr>
          <a:xfrm>
            <a:off x="8503920" y="2212848"/>
            <a:ext cx="251460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22792" y="2286000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 기술통합성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8622792" y="2496312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Technology Integration</a:t>
            </a:r>
            <a:endParaRPr lang="en-US" sz="830" dirty="0"/>
          </a:p>
        </p:txBody>
      </p:sp>
      <p:sp>
        <p:nvSpPr>
          <p:cNvPr id="18" name="Shape 15"/>
          <p:cNvSpPr/>
          <p:nvPr/>
        </p:nvSpPr>
        <p:spPr>
          <a:xfrm>
            <a:off x="5715000" y="3008376"/>
            <a:ext cx="251460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833872" y="3081528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 신뢰성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833872" y="3291840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Reliability</a:t>
            </a:r>
            <a:endParaRPr lang="en-US" sz="830" dirty="0"/>
          </a:p>
        </p:txBody>
      </p:sp>
      <p:sp>
        <p:nvSpPr>
          <p:cNvPr id="21" name="Shape 18"/>
          <p:cNvSpPr/>
          <p:nvPr/>
        </p:nvSpPr>
        <p:spPr>
          <a:xfrm>
            <a:off x="8503920" y="3008376"/>
            <a:ext cx="2514600" cy="512064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22792" y="3081528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 개인화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8622792" y="3291840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Personalization</a:t>
            </a:r>
            <a:endParaRPr lang="en-US" sz="830" dirty="0"/>
          </a:p>
        </p:txBody>
      </p:sp>
      <p:sp>
        <p:nvSpPr>
          <p:cNvPr id="24" name="Shape 21"/>
          <p:cNvSpPr/>
          <p:nvPr/>
        </p:nvSpPr>
        <p:spPr>
          <a:xfrm>
            <a:off x="5715000" y="3803904"/>
            <a:ext cx="2514600" cy="512064"/>
          </a:xfrm>
          <a:prstGeom prst="rect">
            <a:avLst/>
          </a:prstGeom>
          <a:solidFill>
            <a:srgbClr val="E7F4F2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833872" y="3877056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 상호작용성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833872" y="4087368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Interactivity</a:t>
            </a:r>
            <a:endParaRPr lang="en-US" sz="830" dirty="0"/>
          </a:p>
        </p:txBody>
      </p:sp>
      <p:sp>
        <p:nvSpPr>
          <p:cNvPr id="27" name="Shape 24"/>
          <p:cNvSpPr/>
          <p:nvPr/>
        </p:nvSpPr>
        <p:spPr>
          <a:xfrm>
            <a:off x="8503920" y="3803904"/>
            <a:ext cx="2514600" cy="512064"/>
          </a:xfrm>
          <a:prstGeom prst="rect">
            <a:avLst/>
          </a:prstGeom>
          <a:solidFill>
            <a:srgbClr val="F8E8E8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22792" y="3877056"/>
            <a:ext cx="224028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 보안성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8622792" y="4087368"/>
            <a:ext cx="224028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830" dirty="0">
                <a:solidFill>
                  <a:srgbClr val="6474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Security</a:t>
            </a:r>
            <a:endParaRPr lang="en-US" sz="830" dirty="0"/>
          </a:p>
        </p:txBody>
      </p:sp>
      <p:sp>
        <p:nvSpPr>
          <p:cNvPr id="30" name="Shape 27"/>
          <p:cNvSpPr/>
          <p:nvPr/>
        </p:nvSpPr>
        <p:spPr>
          <a:xfrm>
            <a:off x="5715000" y="4800600"/>
            <a:ext cx="5303520" cy="566928"/>
          </a:xfrm>
          <a:prstGeom prst="rect">
            <a:avLst/>
          </a:prstGeom>
          <a:solidFill>
            <a:srgbClr val="FFF9EA"/>
          </a:solidFill>
          <a:ln w="10160">
            <a:solidFill>
              <a:srgbClr val="E0BD62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897880" y="4983480"/>
            <a:ext cx="4937760" cy="16459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메시지: 스마트관광은 기술 자체보다, 기술을 통해 경험하는 가치와 서비스 품질을 측정한다.</a:t>
            </a:r>
            <a:endParaRPr lang="en-US" sz="1020" dirty="0"/>
          </a:p>
        </p:txBody>
      </p:sp>
      <p:sp>
        <p:nvSpPr>
          <p:cNvPr id="32" name="Text 29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그림: 원자료 p.5, 스마트관광 핵심 요인별 장면 정리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9. 학생이 반드시 기억할 3문장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복습의 마지막 기준은 세 문장입니다.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74520"/>
            <a:ext cx="3337560" cy="1965960"/>
          </a:xfrm>
          <a:prstGeom prst="roundRect">
            <a:avLst>
              <a:gd name="adj" fmla="val 3721"/>
            </a:avLst>
          </a:prstGeom>
          <a:solidFill>
            <a:srgbClr val="FFF4D8"/>
          </a:solidFill>
          <a:ln w="12700">
            <a:solidFill>
              <a:srgbClr val="D1A4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94560" y="2084832"/>
            <a:ext cx="475488" cy="475488"/>
          </a:xfrm>
          <a:prstGeom prst="ellipse">
            <a:avLst/>
          </a:prstGeom>
          <a:solidFill>
            <a:srgbClr val="D1A4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95144" y="2194560"/>
            <a:ext cx="27432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51560" y="2770632"/>
            <a:ext cx="27889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산업에서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편의성과 스마트인프라는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공통적으로 중요하다.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480560" y="1874520"/>
            <a:ext cx="3337560" cy="1965960"/>
          </a:xfrm>
          <a:prstGeom prst="roundRect">
            <a:avLst>
              <a:gd name="adj" fmla="val 3721"/>
            </a:avLst>
          </a:prstGeom>
          <a:solidFill>
            <a:srgbClr val="FFF4D8"/>
          </a:solidFill>
          <a:ln w="12700">
            <a:solidFill>
              <a:srgbClr val="D1A4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97880" y="2084832"/>
            <a:ext cx="475488" cy="475488"/>
          </a:xfrm>
          <a:prstGeom prst="ellipse">
            <a:avLst/>
          </a:prstGeom>
          <a:solidFill>
            <a:srgbClr val="D1A4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98464" y="2194560"/>
            <a:ext cx="27432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54880" y="2770632"/>
            <a:ext cx="27889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산업의 서비스 특성이 달라지면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스마트함을 구성하는 요인도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달라진다.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83880" y="1874520"/>
            <a:ext cx="3337560" cy="1965960"/>
          </a:xfrm>
          <a:prstGeom prst="roundRect">
            <a:avLst>
              <a:gd name="adj" fmla="val 3721"/>
            </a:avLst>
          </a:prstGeom>
          <a:solidFill>
            <a:srgbClr val="FFF4D8"/>
          </a:solidFill>
          <a:ln w="12700">
            <a:solidFill>
              <a:srgbClr val="D1A44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01200" y="2084832"/>
            <a:ext cx="475488" cy="475488"/>
          </a:xfrm>
          <a:prstGeom prst="ellipse">
            <a:avLst/>
          </a:prstGeom>
          <a:solidFill>
            <a:srgbClr val="D1A4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01784" y="2194560"/>
            <a:ext cx="274320" cy="1097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458200" y="2770632"/>
            <a:ext cx="27889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스마트관광은 기술 자체가 아니라,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기술을 통해 경험하는 가치와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품질을 측정한다.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정리: 기술의 존재보다 이용자 경험, 산업별 서비스 여정, 검증된 척도개발 절차를 함께 기억합니다.</a:t>
            </a:r>
            <a:endParaRPr lang="en-US" sz="1020" dirty="0"/>
          </a:p>
        </p:txBody>
      </p:sp>
      <p:sp>
        <p:nvSpPr>
          <p:cNvPr id="19" name="Text 17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10. 30초 셀프체크와 수업자료 근거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68680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</a:rPr>
              <a:t>질문으로 확인하고, 5편의 척도개발 연구를 근거로 다시 연결합니다.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02920" y="1197864"/>
            <a:ext cx="11155680" cy="0"/>
          </a:xfrm>
          <a:prstGeom prst="line">
            <a:avLst/>
          </a:prstGeom>
          <a:noFill/>
          <a:ln w="25400">
            <a:solidFill>
              <a:srgbClr val="D1A44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E355F"/>
                </a:solidFill>
              </a:rPr>
              <a:t>30초 셀프체크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40080" y="1700784"/>
            <a:ext cx="4754880" cy="0"/>
          </a:xfrm>
          <a:prstGeom prst="line">
            <a:avLst/>
          </a:prstGeom>
          <a:noFill/>
          <a:ln w="15240">
            <a:solidFill>
              <a:srgbClr val="D1A4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874520"/>
            <a:ext cx="5257800" cy="41148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993392"/>
            <a:ext cx="489204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□ 왜 스마트관광을 “최신기술”이라고만 말하면 부족한가?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731520" y="2487168"/>
            <a:ext cx="5257800" cy="411480"/>
          </a:xfrm>
          <a:prstGeom prst="rect">
            <a:avLst/>
          </a:prstGeom>
          <a:solidFill>
            <a:srgbClr val="F6FAFD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606040"/>
            <a:ext cx="489204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□ 5개 산업에 모두 포함된 두 요인은 무엇인가?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731520" y="3099816"/>
            <a:ext cx="5257800" cy="411480"/>
          </a:xfrm>
          <a:prstGeom prst="rect">
            <a:avLst/>
          </a:prstGeom>
          <a:solidFill>
            <a:srgbClr val="EAF3FA"/>
          </a:solidFill>
          <a:ln w="6350">
            <a:solidFill>
              <a:srgbClr val="C8D3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218688"/>
            <a:ext cx="4892040" cy="137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1D293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□ 숙박·항공에서 새롭게 강조되는 요인과 항공에서만 나타나는 요인은 무엇인가?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400800" y="14173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E355F"/>
                </a:solidFill>
              </a:rPr>
              <a:t>수업자료 근거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0" y="1700784"/>
            <a:ext cx="4480560" cy="0"/>
          </a:xfrm>
          <a:prstGeom prst="line">
            <a:avLst/>
          </a:prstGeom>
          <a:noFill/>
          <a:ln w="15240">
            <a:solidFill>
              <a:srgbClr val="D1A44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186537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1D2939"/>
                </a:solidFill>
              </a:rPr>
              <a:t>1. 박소영·고주희(2024) 여행업을 중심으로 스마트관광의 척도개발</a:t>
            </a:r>
            <a:endParaRPr lang="en-US" sz="890" dirty="0"/>
          </a:p>
        </p:txBody>
      </p:sp>
      <p:sp>
        <p:nvSpPr>
          <p:cNvPr id="16" name="Text 14"/>
          <p:cNvSpPr/>
          <p:nvPr/>
        </p:nvSpPr>
        <p:spPr>
          <a:xfrm>
            <a:off x="6492240" y="236829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1D2939"/>
                </a:solidFill>
              </a:rPr>
              <a:t>2. 박소영·이보연(2024) 스마트관광 척도 개발: 외식업</a:t>
            </a:r>
            <a:endParaRPr lang="en-US" sz="890" dirty="0"/>
          </a:p>
        </p:txBody>
      </p:sp>
      <p:sp>
        <p:nvSpPr>
          <p:cNvPr id="17" name="Text 15"/>
          <p:cNvSpPr/>
          <p:nvPr/>
        </p:nvSpPr>
        <p:spPr>
          <a:xfrm>
            <a:off x="6492240" y="287121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1D2939"/>
                </a:solidFill>
              </a:rPr>
              <a:t>3. 박소영(2024) 스마트관광 척도개발: 컨벤션산업을 중심으로</a:t>
            </a:r>
            <a:endParaRPr lang="en-US" sz="890" dirty="0"/>
          </a:p>
        </p:txBody>
      </p:sp>
      <p:sp>
        <p:nvSpPr>
          <p:cNvPr id="18" name="Text 16"/>
          <p:cNvSpPr/>
          <p:nvPr/>
        </p:nvSpPr>
        <p:spPr>
          <a:xfrm>
            <a:off x="6492240" y="337413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1D2939"/>
                </a:solidFill>
              </a:rPr>
              <a:t>4. 박소영·이보연(2025) 스마트관광 척도개발: 숙박업을 중심으로</a:t>
            </a:r>
            <a:endParaRPr lang="en-US" sz="890" dirty="0"/>
          </a:p>
        </p:txBody>
      </p:sp>
      <p:sp>
        <p:nvSpPr>
          <p:cNvPr id="19" name="Text 17"/>
          <p:cNvSpPr/>
          <p:nvPr/>
        </p:nvSpPr>
        <p:spPr>
          <a:xfrm>
            <a:off x="6492240" y="387705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1D2939"/>
                </a:solidFill>
              </a:rPr>
              <a:t>5. 박소영·윤한성(2025) 스마트관광 척도개발: 항공산업을 중심으로</a:t>
            </a:r>
            <a:endParaRPr lang="en-US" sz="890" dirty="0"/>
          </a:p>
        </p:txBody>
      </p:sp>
      <p:sp>
        <p:nvSpPr>
          <p:cNvPr id="20" name="Shape 18"/>
          <p:cNvSpPr/>
          <p:nvPr/>
        </p:nvSpPr>
        <p:spPr>
          <a:xfrm>
            <a:off x="777240" y="4297680"/>
            <a:ext cx="10652760" cy="658368"/>
          </a:xfrm>
          <a:prstGeom prst="rect">
            <a:avLst/>
          </a:prstGeom>
          <a:solidFill>
            <a:srgbClr val="FFF9EA"/>
          </a:solidFill>
          <a:ln w="10160">
            <a:solidFill>
              <a:srgbClr val="E0BD6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4517136"/>
            <a:ext cx="1028700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E355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결론 | 같은 스마트관광이라도 산업의 서비스 여정이 달라지면, 이용자가 경험하는 “스마트함”의 구성도 달라진다.</a:t>
            </a:r>
            <a:endParaRPr lang="en-US" sz="1280" dirty="0"/>
          </a:p>
        </p:txBody>
      </p:sp>
      <p:sp>
        <p:nvSpPr>
          <p:cNvPr id="22" name="Shape 20"/>
          <p:cNvSpPr/>
          <p:nvPr/>
        </p:nvSpPr>
        <p:spPr>
          <a:xfrm>
            <a:off x="502920" y="5715000"/>
            <a:ext cx="11201400" cy="502920"/>
          </a:xfrm>
          <a:prstGeom prst="rect">
            <a:avLst/>
          </a:prstGeom>
          <a:solidFill>
            <a:srgbClr val="FFF9EA"/>
          </a:solidFill>
          <a:ln w="8890">
            <a:solidFill>
              <a:srgbClr val="E0BD6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6656" y="5815584"/>
            <a:ext cx="10835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E355F"/>
                </a:solidFill>
              </a:rPr>
              <a:t>수업 마무리: 질문 3개에 답하면서 개념·방법·비교를 한 번에 복습합니다.</a:t>
            </a:r>
            <a:endParaRPr lang="en-US" sz="1020" dirty="0"/>
          </a:p>
        </p:txBody>
      </p:sp>
      <p:sp>
        <p:nvSpPr>
          <p:cNvPr id="24" name="Text 22"/>
          <p:cNvSpPr/>
          <p:nvPr/>
        </p:nvSpPr>
        <p:spPr>
          <a:xfrm>
            <a:off x="7406640" y="6272784"/>
            <a:ext cx="4251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30" dirty="0">
                <a:solidFill>
                  <a:srgbClr val="64748B"/>
                </a:solidFill>
              </a:rPr>
              <a:t>자료: 스마트관광 척도개발 복습노트 통합판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4748B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GKNU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스마트관광 척도개발 5편 복습</dc:title>
  <dc:subject>Smart Tourism Scale Development Review</dc:subject>
  <dc:creator>Yuan Lee</dc:creator>
  <cp:lastModifiedBy>Yuan Lee</cp:lastModifiedBy>
  <cp:revision>1</cp:revision>
  <dcterms:created xsi:type="dcterms:W3CDTF">2026-09-12T03:47:31Z</dcterms:created>
  <dcterms:modified xsi:type="dcterms:W3CDTF">2026-09-12T03:47:31Z</dcterms:modified>
</cp:coreProperties>
</file>