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9개 사업(기업 기준 9곳)을 5개 분야로 묶어, 각 기업이 축제 현장의 어떤 문제를 겨냥하는지 정리한 자료.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㈜베스텔라랩 — 대형 축제 주차문제 해결을 위한 영상기반 주차정보 통합시스템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㈜다비오 — API 연동을 통한 지역축제 디지털 지도 및 경로 안내 서비스 / QR코드를 이용한 웹기반 관광 디지털 지도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주식회사 딥파인 — XR 공간정보 구축 솔루션 (DEEP.FINE Spatial Crafter, DSC)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㈜유디아이디 — 스마트폰을 활용한 신용카드거래 및 QR주문 솔루션 "페이앱"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테이블매니저㈜ — 테이블매니저 대기 및 결제 솔루션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아이디비㈜ — Project Go AI (스마트 도심 안전 이상 탐지 시스템)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㈜피치에이아이 — 유동인구 분석 기반 혼잡도 예측 및 디지털 사이니지 광고 성과 분석·타겟팅 콘텐츠 송출 서비스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㈜시정 — 야외 이동식 AED 키오스크 (자동심장충격기 디스플레이)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㈜애프터워크 — 지역관광에 특화된 AI 챗봇과 말하는 캐릭터를 결합한 축제안내정보 서비스 (관광약자 대상 지능형 관광가이드)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stellalab.com/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beeo.com/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epfine.com/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did.co.kr/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blemanager.io/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db.ai/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2ach.ai/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jung.com/" TargetMode="External"/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://www.vestellalab.com/" TargetMode="External"/><Relationship Id="rId2" Type="http://schemas.openxmlformats.org/officeDocument/2006/relationships/hyperlink" Target="https://www.dabeeo.com/" TargetMode="External"/><Relationship Id="rId3" Type="http://schemas.openxmlformats.org/officeDocument/2006/relationships/hyperlink" Target="https://www.deepfine.com/" TargetMode="External"/><Relationship Id="rId4" Type="http://schemas.openxmlformats.org/officeDocument/2006/relationships/hyperlink" Target="https://udid.co.kr/" TargetMode="External"/><Relationship Id="rId5" Type="http://schemas.openxmlformats.org/officeDocument/2006/relationships/hyperlink" Target="https://www.tablemanager.io/" TargetMode="External"/><Relationship Id="rId6" Type="http://schemas.openxmlformats.org/officeDocument/2006/relationships/hyperlink" Target="https://idb.ai/" TargetMode="External"/><Relationship Id="rId7" Type="http://schemas.openxmlformats.org/officeDocument/2006/relationships/hyperlink" Target="https://p2ach.ai/" TargetMode="External"/><Relationship Id="rId8" Type="http://schemas.openxmlformats.org/officeDocument/2006/relationships/hyperlink" Target="https://www.sijung.com/" TargetMode="External"/><Relationship Id="rId9" Type="http://schemas.openxmlformats.org/officeDocument/2006/relationships/hyperlink" Target="https://www.watchmile.com/" TargetMode="External"/><Relationship Id="rId10" Type="http://schemas.openxmlformats.org/officeDocument/2006/relationships/hyperlink" Target="https://dsc-web.deepfine.com/" TargetMode="External"/><Relationship Id="rId11" Type="http://schemas.openxmlformats.org/officeDocument/2006/relationships/hyperlink" Target="https://www.payapp.kr/" TargetMode="External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8552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1600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스마트관광 시범사업 참여기업 분석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103120"/>
            <a:ext cx="9144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축제 현장의 문제를 푸는</a:t>
            </a:r>
            <a:endParaRPr lang="en-US" sz="4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9가지 기술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4069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CBDD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기업별 문제 정의 · 해결 방식 · 웹사이트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22960" y="4709160"/>
            <a:ext cx="2011680" cy="0"/>
          </a:xfrm>
          <a:prstGeom prst="line">
            <a:avLst/>
          </a:prstGeom>
          <a:noFill/>
          <a:ln w="38100">
            <a:solidFill>
              <a:srgbClr val="E8552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498348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C90A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주차 · 스마트 지도 · 스마트 결제 · 스마트 안전 · 자유 주제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5개 분야 · 9개 사업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축제라는 하나의 공간에서 서로 다른 층위의 문제를 나눠 맡는 구조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2011680" cy="3017520"/>
          </a:xfrm>
          <a:prstGeom prst="roundRect">
            <a:avLst>
              <a:gd name="adj" fmla="val 4545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286000"/>
            <a:ext cx="658368" cy="658368"/>
          </a:xfrm>
          <a:prstGeom prst="ellipse">
            <a:avLst/>
          </a:prstGeom>
          <a:solidFill>
            <a:srgbClr val="1B1B3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712" y="2450592"/>
            <a:ext cx="329184" cy="32918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41248" y="3108960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주차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41248" y="3474720"/>
            <a:ext cx="16093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"차량이 몰린다"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41248" y="3995928"/>
            <a:ext cx="548640" cy="0"/>
          </a:xfrm>
          <a:prstGeom prst="line">
            <a:avLst/>
          </a:prstGeom>
          <a:noFill/>
          <a:ln w="12700">
            <a:solidFill>
              <a:srgbClr val="C9CCDB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41248" y="4160520"/>
            <a:ext cx="16093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㈜베스텔라랩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871216" y="1965960"/>
            <a:ext cx="2011680" cy="3017520"/>
          </a:xfrm>
          <a:prstGeom prst="roundRect">
            <a:avLst>
              <a:gd name="adj" fmla="val 4545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191256" y="2286000"/>
            <a:ext cx="658368" cy="658368"/>
          </a:xfrm>
          <a:prstGeom prst="ellipse">
            <a:avLst/>
          </a:prstGeom>
          <a:solidFill>
            <a:srgbClr val="1B1B3A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848" y="245059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072384" y="3108960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지도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072384" y="3474720"/>
            <a:ext cx="16093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"길을 못 찾는다"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072384" y="3995928"/>
            <a:ext cx="548640" cy="0"/>
          </a:xfrm>
          <a:prstGeom prst="line">
            <a:avLst/>
          </a:prstGeom>
          <a:noFill/>
          <a:ln w="12700">
            <a:solidFill>
              <a:srgbClr val="C9CCDB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3072384" y="4160520"/>
            <a:ext cx="16093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㈜다비오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주식회사 딥파인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5102352" y="1965960"/>
            <a:ext cx="2011680" cy="3017520"/>
          </a:xfrm>
          <a:prstGeom prst="roundRect">
            <a:avLst>
              <a:gd name="adj" fmla="val 4545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5422392" y="2286000"/>
            <a:ext cx="658368" cy="658368"/>
          </a:xfrm>
          <a:prstGeom prst="ellipse">
            <a:avLst/>
          </a:prstGeom>
          <a:solidFill>
            <a:srgbClr val="1B1B3A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4" y="2450592"/>
            <a:ext cx="329184" cy="329184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5303520" y="3108960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결제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5303520" y="3474720"/>
            <a:ext cx="16093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"줄이 길어진다"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5303520" y="3995928"/>
            <a:ext cx="548640" cy="0"/>
          </a:xfrm>
          <a:prstGeom prst="line">
            <a:avLst/>
          </a:prstGeom>
          <a:noFill/>
          <a:ln w="12700">
            <a:solidFill>
              <a:srgbClr val="C9CCDB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5303520" y="4160520"/>
            <a:ext cx="16093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㈜유디아이디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테이블매니저㈜</a:t>
            </a:r>
            <a:endParaRPr lang="en-US" sz="1200" dirty="0"/>
          </a:p>
        </p:txBody>
      </p:sp>
      <p:sp>
        <p:nvSpPr>
          <p:cNvPr id="25" name="Shape 20"/>
          <p:cNvSpPr/>
          <p:nvPr/>
        </p:nvSpPr>
        <p:spPr>
          <a:xfrm>
            <a:off x="7333488" y="1965960"/>
            <a:ext cx="2011680" cy="3017520"/>
          </a:xfrm>
          <a:prstGeom prst="roundRect">
            <a:avLst>
              <a:gd name="adj" fmla="val 4545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7653528" y="2286000"/>
            <a:ext cx="658368" cy="658368"/>
          </a:xfrm>
          <a:prstGeom prst="ellipse">
            <a:avLst/>
          </a:prstGeom>
          <a:solidFill>
            <a:srgbClr val="1B1B3A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120" y="2450592"/>
            <a:ext cx="329184" cy="329184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7534656" y="3108960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안전</a:t>
            </a:r>
            <a:endParaRPr lang="en-US" sz="1600" dirty="0"/>
          </a:p>
        </p:txBody>
      </p:sp>
      <p:sp>
        <p:nvSpPr>
          <p:cNvPr id="29" name="Text 23"/>
          <p:cNvSpPr txBox="1"/>
          <p:nvPr/>
        </p:nvSpPr>
        <p:spPr>
          <a:xfrm>
            <a:off x="7534656" y="3474720"/>
            <a:ext cx="16093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"위험을 못 본다"</a:t>
            </a:r>
            <a:endParaRPr lang="en-US" sz="1200" dirty="0"/>
          </a:p>
        </p:txBody>
      </p:sp>
      <p:sp>
        <p:nvSpPr>
          <p:cNvPr id="30" name="Shape 24"/>
          <p:cNvSpPr/>
          <p:nvPr/>
        </p:nvSpPr>
        <p:spPr>
          <a:xfrm>
            <a:off x="7534656" y="3995928"/>
            <a:ext cx="548640" cy="0"/>
          </a:xfrm>
          <a:prstGeom prst="line">
            <a:avLst/>
          </a:prstGeom>
          <a:noFill/>
          <a:ln w="12700">
            <a:solidFill>
              <a:srgbClr val="C9CCDB"/>
            </a:solidFill>
            <a:prstDash val="solid"/>
          </a:ln>
        </p:spPr>
      </p:sp>
      <p:sp>
        <p:nvSpPr>
          <p:cNvPr id="31" name="Text 25"/>
          <p:cNvSpPr txBox="1"/>
          <p:nvPr/>
        </p:nvSpPr>
        <p:spPr>
          <a:xfrm>
            <a:off x="7534656" y="4160520"/>
            <a:ext cx="16093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아이디비㈜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㈜피치에이아이</a:t>
            </a:r>
            <a:endParaRPr lang="en-US" sz="1200" dirty="0"/>
          </a:p>
        </p:txBody>
      </p:sp>
      <p:sp>
        <p:nvSpPr>
          <p:cNvPr id="32" name="Shape 26"/>
          <p:cNvSpPr/>
          <p:nvPr/>
        </p:nvSpPr>
        <p:spPr>
          <a:xfrm>
            <a:off x="9564624" y="1965960"/>
            <a:ext cx="2011680" cy="3017520"/>
          </a:xfrm>
          <a:prstGeom prst="roundRect">
            <a:avLst>
              <a:gd name="adj" fmla="val 4545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9884664" y="2286000"/>
            <a:ext cx="658368" cy="658368"/>
          </a:xfrm>
          <a:prstGeom prst="ellipse">
            <a:avLst/>
          </a:prstGeom>
          <a:solidFill>
            <a:srgbClr val="1B1B3A"/>
          </a:solidFill>
          <a:ln/>
        </p:spPr>
      </p:sp>
      <p:pic>
        <p:nvPicPr>
          <p:cNvPr id="3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9256" y="2450592"/>
            <a:ext cx="329184" cy="329184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9765792" y="3108960"/>
            <a:ext cx="1609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자유 주제</a:t>
            </a:r>
            <a:endParaRPr lang="en-US" sz="1600" dirty="0"/>
          </a:p>
        </p:txBody>
      </p:sp>
      <p:sp>
        <p:nvSpPr>
          <p:cNvPr id="36" name="Text 29"/>
          <p:cNvSpPr txBox="1"/>
          <p:nvPr/>
        </p:nvSpPr>
        <p:spPr>
          <a:xfrm>
            <a:off x="9765792" y="3474720"/>
            <a:ext cx="16093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"누군가 소외된다"</a:t>
            </a:r>
            <a:endParaRPr lang="en-US" sz="1200" dirty="0"/>
          </a:p>
        </p:txBody>
      </p:sp>
      <p:sp>
        <p:nvSpPr>
          <p:cNvPr id="37" name="Shape 30"/>
          <p:cNvSpPr/>
          <p:nvPr/>
        </p:nvSpPr>
        <p:spPr>
          <a:xfrm>
            <a:off x="9765792" y="3995928"/>
            <a:ext cx="548640" cy="0"/>
          </a:xfrm>
          <a:prstGeom prst="line">
            <a:avLst/>
          </a:prstGeom>
          <a:noFill/>
          <a:ln w="12700">
            <a:solidFill>
              <a:srgbClr val="C9CCDB"/>
            </a:solidFill>
            <a:prstDash val="solid"/>
          </a:ln>
        </p:spPr>
      </p:sp>
      <p:sp>
        <p:nvSpPr>
          <p:cNvPr id="38" name="Text 31"/>
          <p:cNvSpPr txBox="1"/>
          <p:nvPr/>
        </p:nvSpPr>
        <p:spPr>
          <a:xfrm>
            <a:off x="9765792" y="4160520"/>
            <a:ext cx="16093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㈜시정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㈜애프터워크</a:t>
            </a:r>
            <a:endParaRPr lang="en-US" sz="1200" dirty="0"/>
          </a:p>
        </p:txBody>
      </p:sp>
      <p:sp>
        <p:nvSpPr>
          <p:cNvPr id="39" name="Text 32"/>
          <p:cNvSpPr txBox="1"/>
          <p:nvPr/>
        </p:nvSpPr>
        <p:spPr>
          <a:xfrm>
            <a:off x="640080" y="534924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C90A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※ ㈜다비오와 주식회사 딥파인은 원자료에서 스마트 지도와 단독(스마트지도) 항목에 중복 등장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8552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주차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11018520" y="45720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3268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㈜베스텔라랩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53619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대형 축제 주차문제 해결을 위한 영상기반 주차정보 통합시스템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" y="2148840"/>
            <a:ext cx="5257800" cy="2642616"/>
          </a:xfrm>
          <a:prstGeom prst="roundRect">
            <a:avLst>
              <a:gd name="adj" fmla="val 2076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60120" y="2496312"/>
            <a:ext cx="182880" cy="182880"/>
          </a:xfrm>
          <a:prstGeom prst="ellipse">
            <a:avLst/>
          </a:prstGeom>
          <a:solidFill>
            <a:srgbClr val="E8552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261872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2990088"/>
            <a:ext cx="461772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축제 기간에 방문 차량이 한꺼번에 몰리면서, 빈 자리를 찾아 도는 배회 차량이 인근 도로 정체와 보행자 안전 위험을 함께 키운다.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지하 주차장이나 임시 주차장은 GPS 신호가 닿지 않아 기존 내비게이션의 안내가 도착 직전에 끊긴다.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91072" y="2148840"/>
            <a:ext cx="5257800" cy="2642616"/>
          </a:xfrm>
          <a:prstGeom prst="roundRect">
            <a:avLst>
              <a:gd name="adj" fmla="val 2076"/>
            </a:avLst>
          </a:prstGeom>
          <a:solidFill>
            <a:srgbClr val="1B1B3A"/>
          </a:solidFill>
          <a:ln/>
        </p:spPr>
      </p:sp>
      <p:sp>
        <p:nvSpPr>
          <p:cNvPr id="12" name="Shape 9"/>
          <p:cNvSpPr/>
          <p:nvPr/>
        </p:nvSpPr>
        <p:spPr>
          <a:xfrm>
            <a:off x="6611112" y="2496312"/>
            <a:ext cx="182880" cy="18288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912864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611112" y="2990088"/>
            <a:ext cx="461772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카메라 영상으로 주차면 점유 상태를 실시간 인식하고, 흩어져 있던 주차장 정보를 하나로 통합해 보여준다.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GPS 음영 구간까지 커버하는 실내 측위·내비게이션 기술로 빈 자리까지 경로를 이어서 안내한다.</a:t>
            </a:r>
            <a:endParaRPr lang="en-US" sz="13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658368" y="5129784"/>
            <a:ext cx="155448" cy="155448"/>
          </a:xfrm>
          <a:prstGeom prst="rect">
            <a:avLst/>
          </a:prstGeom>
        </p:spPr>
      </p:pic>
      <p:sp>
        <p:nvSpPr>
          <p:cNvPr id="16" name="Text 12">
            <a:hlinkClick r:id="rId3" tooltip="㈜베스텔라랩"/>
          </p:cNvPr>
          <p:cNvSpPr txBox="1"/>
          <p:nvPr/>
        </p:nvSpPr>
        <p:spPr>
          <a:xfrm>
            <a:off x="932688" y="5047488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u="sng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3" invalidUrl="" action="" tgtFrame="" tooltip="㈜베스텔라랩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http://www.vestellalab.com/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8552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지도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11018520" y="45720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3268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㈜다비오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53619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API 연동을 통한 지역축제 디지털 지도 및 경로 안내 서비스 / QR코드를 이용한 웹기반 관광 디지털 지도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" y="2148840"/>
            <a:ext cx="5257800" cy="3072384"/>
          </a:xfrm>
          <a:prstGeom prst="roundRect">
            <a:avLst>
              <a:gd name="adj" fmla="val 1786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60120" y="2496312"/>
            <a:ext cx="182880" cy="182880"/>
          </a:xfrm>
          <a:prstGeom prst="ellipse">
            <a:avLst/>
          </a:prstGeom>
          <a:solidFill>
            <a:srgbClr val="E8552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261872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2990088"/>
            <a:ext cx="4617720" cy="1929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축제장은 해마다 부스와 무대 배치가 바뀌는데, 포털 지도는 이 변화를 따라오지 못한다.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한 번 오고 마는 방문객에게 전용 앱 설치를 요구하면 실제로는 아무도 쓰지 않는다.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교통약자는 계단·경사 정보를 미리 알 수 없어 동선을 짜기 어렵다.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91072" y="2148840"/>
            <a:ext cx="5257800" cy="3072384"/>
          </a:xfrm>
          <a:prstGeom prst="roundRect">
            <a:avLst>
              <a:gd name="adj" fmla="val 1786"/>
            </a:avLst>
          </a:prstGeom>
          <a:solidFill>
            <a:srgbClr val="1B1B3A"/>
          </a:solidFill>
          <a:ln/>
        </p:spPr>
      </p:sp>
      <p:sp>
        <p:nvSpPr>
          <p:cNvPr id="12" name="Shape 9"/>
          <p:cNvSpPr/>
          <p:nvPr/>
        </p:nvSpPr>
        <p:spPr>
          <a:xfrm>
            <a:off x="6611112" y="2496312"/>
            <a:ext cx="182880" cy="18288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912864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611112" y="2990088"/>
            <a:ext cx="4617720" cy="1929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API 연동으로 축제 POI를 실시간 반영하는 디지털 지도를 만든다.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QR코드를 찍으면 앱 설치 없이 바로 열리는 웹 지도를 제공하고, 언어 설정에 따라 자동 전환한다.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교통약자를 위한 별도 경로 안내를 함께 제공한다.</a:t>
            </a:r>
            <a:endParaRPr lang="en-US" sz="13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658368" y="5559552"/>
            <a:ext cx="155448" cy="155448"/>
          </a:xfrm>
          <a:prstGeom prst="rect">
            <a:avLst/>
          </a:prstGeom>
        </p:spPr>
      </p:pic>
      <p:sp>
        <p:nvSpPr>
          <p:cNvPr id="16" name="Text 12">
            <a:hlinkClick r:id="rId3" tooltip="㈜다비오"/>
          </p:cNvPr>
          <p:cNvSpPr txBox="1"/>
          <p:nvPr/>
        </p:nvSpPr>
        <p:spPr>
          <a:xfrm>
            <a:off x="932688" y="5477256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u="sng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3" invalidUrl="" action="" tgtFrame="" tooltip="㈜다비오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https://www.dabeeo.com/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8552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지도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11018520" y="45720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3268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주식회사 딥파인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53619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XR 공간정보 구축 솔루션 (DEEP.FINE Spatial Crafter, DSC)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60120" y="2496312"/>
            <a:ext cx="182880" cy="182880"/>
          </a:xfrm>
          <a:prstGeom prst="ellipse">
            <a:avLst/>
          </a:prstGeom>
          <a:solidFill>
            <a:srgbClr val="E8552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261872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평면 지도만으로는 처음 온 사람이 넓은 축제 공간에서 방향 감각을 잡기 어렵다.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3D·AR 공간정보를 만들려면 전문 장비와 인력, 오랜 제작 기간이 필요해 단기 행사에는 쓰기 힘들다.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91072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1B1B3A"/>
          </a:solidFill>
          <a:ln/>
        </p:spPr>
      </p:sp>
      <p:sp>
        <p:nvSpPr>
          <p:cNvPr id="12" name="Shape 9"/>
          <p:cNvSpPr/>
          <p:nvPr/>
        </p:nvSpPr>
        <p:spPr>
          <a:xfrm>
            <a:off x="6611112" y="2496312"/>
            <a:ext cx="182880" cy="18288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912864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611112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모바일로 공간을 촬영하는 것만으로 3D 맵을 생성하고, 노코드 편집기로 AR 콘텐츠를 배치한다.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영상 기반 측위(VPS)를 써서 GPS가 잡히지 않는 실내외에서도 AR 길안내와 전시 해설을 제공한다.</a:t>
            </a:r>
            <a:endParaRPr lang="en-US" sz="13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658368" y="5047488"/>
            <a:ext cx="155448" cy="155448"/>
          </a:xfrm>
          <a:prstGeom prst="rect">
            <a:avLst/>
          </a:prstGeom>
        </p:spPr>
      </p:pic>
      <p:sp>
        <p:nvSpPr>
          <p:cNvPr id="16" name="Text 12">
            <a:hlinkClick r:id="rId3" tooltip="주식회사 딥파인"/>
          </p:cNvPr>
          <p:cNvSpPr txBox="1"/>
          <p:nvPr/>
        </p:nvSpPr>
        <p:spPr>
          <a:xfrm>
            <a:off x="932688" y="4965192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u="sng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3" invalidUrl="" action="" tgtFrame="" tooltip="주식회사 딥파인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https://www.deepfine.com/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8552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결제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11018520" y="45720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3268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㈜유디아이디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53619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스마트폰을 활용한 신용카드거래 및 QR주문 솔루션 "페이앱"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60120" y="2496312"/>
            <a:ext cx="182880" cy="182880"/>
          </a:xfrm>
          <a:prstGeom prst="ellipse">
            <a:avLst/>
          </a:prstGeom>
          <a:solidFill>
            <a:srgbClr val="E8552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261872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푸드트럭과 먹거리장터 상인은 카드 단말기나 POS를 갖추기 어려워 현금 거래에 머무른다.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결제 수단이 제한되면 계산이 느려지고, 부스 앞 대기 줄이 그대로 혼잡으로 이어진다.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91072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1B1B3A"/>
          </a:solidFill>
          <a:ln/>
        </p:spPr>
      </p:sp>
      <p:sp>
        <p:nvSpPr>
          <p:cNvPr id="12" name="Shape 9"/>
          <p:cNvSpPr/>
          <p:nvPr/>
        </p:nvSpPr>
        <p:spPr>
          <a:xfrm>
            <a:off x="6611112" y="2496312"/>
            <a:ext cx="182880" cy="18288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912864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611112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별도 단말기 없이 스마트폰만으로 카드 결제를 받을 수 있게 한다.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QR코드 기반 비대면 주문·결제로 방문객이 줄을 서지 않고 음식을 주문하도록 만든다.</a:t>
            </a:r>
            <a:endParaRPr lang="en-US" sz="13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658368" y="5047488"/>
            <a:ext cx="155448" cy="155448"/>
          </a:xfrm>
          <a:prstGeom prst="rect">
            <a:avLst/>
          </a:prstGeom>
        </p:spPr>
      </p:pic>
      <p:sp>
        <p:nvSpPr>
          <p:cNvPr id="16" name="Text 12">
            <a:hlinkClick r:id="rId3" tooltip="㈜유디아이디"/>
          </p:cNvPr>
          <p:cNvSpPr txBox="1"/>
          <p:nvPr/>
        </p:nvSpPr>
        <p:spPr>
          <a:xfrm>
            <a:off x="932688" y="4965192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u="sng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3" invalidUrl="" action="" tgtFrame="" tooltip="㈜유디아이디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https://udid.co.kr/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8552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결제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11018520" y="45720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3268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테이블매니저㈜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53619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테이블매니저 대기 및 결제 솔루션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60120" y="2496312"/>
            <a:ext cx="182880" cy="182880"/>
          </a:xfrm>
          <a:prstGeom prst="ellipse">
            <a:avLst/>
          </a:prstGeom>
          <a:solidFill>
            <a:srgbClr val="E8552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261872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인기 부스와 식당 앞의 줄서기가 축제장 혼잡과 안전 문제로 번진다.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매장은 예약과 대기 현황을 수기로 관리해 실제 대기 인원과 시간을 알기 어렵다.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91072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1B1B3A"/>
          </a:solidFill>
          <a:ln/>
        </p:spPr>
      </p:sp>
      <p:sp>
        <p:nvSpPr>
          <p:cNvPr id="12" name="Shape 9"/>
          <p:cNvSpPr/>
          <p:nvPr/>
        </p:nvSpPr>
        <p:spPr>
          <a:xfrm>
            <a:off x="6611112" y="2496312"/>
            <a:ext cx="182880" cy="18288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912864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611112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예약·대기·주문을 한 화면에서 관리하는 솔루션으로 현장 운영 부담을 줄인다.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원격 줄서기로 대기 인원을 현장 밖으로 분산시키고, 대기부터 결제까지 하나로 잇는다.</a:t>
            </a:r>
            <a:endParaRPr lang="en-US" sz="13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658368" y="5047488"/>
            <a:ext cx="155448" cy="155448"/>
          </a:xfrm>
          <a:prstGeom prst="rect">
            <a:avLst/>
          </a:prstGeom>
        </p:spPr>
      </p:pic>
      <p:sp>
        <p:nvSpPr>
          <p:cNvPr id="16" name="Text 12">
            <a:hlinkClick r:id="rId3" tooltip="테이블매니저㈜"/>
          </p:cNvPr>
          <p:cNvSpPr txBox="1"/>
          <p:nvPr/>
        </p:nvSpPr>
        <p:spPr>
          <a:xfrm>
            <a:off x="932688" y="4965192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u="sng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3" invalidUrl="" action="" tgtFrame="" tooltip="테이블매니저㈜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https://www.tablemanager.io/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8552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안전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11018520" y="45720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3268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아이디비㈜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53619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Project Go AI (스마트 도심 안전 이상 탐지 시스템)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60120" y="2496312"/>
            <a:ext cx="182880" cy="182880"/>
          </a:xfrm>
          <a:prstGeom prst="ellipse">
            <a:avLst/>
          </a:prstGeom>
          <a:solidFill>
            <a:srgbClr val="E8552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261872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화재, 가스 누출, 위험구역 접근 같은 상황은 관리자가 상시 눈으로 확인할 수 없다.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사고 피해는 발생 자체보다 인지와 대응이 늦어지는 구간에서 커진다.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91072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1B1B3A"/>
          </a:solidFill>
          <a:ln/>
        </p:spPr>
      </p:sp>
      <p:sp>
        <p:nvSpPr>
          <p:cNvPr id="12" name="Shape 9"/>
          <p:cNvSpPr/>
          <p:nvPr/>
        </p:nvSpPr>
        <p:spPr>
          <a:xfrm>
            <a:off x="6611112" y="2496312"/>
            <a:ext cx="182880" cy="18288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912864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611112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CCTV 영상과 IoT 센서를 결합한 AI가 이상 징후를 자동으로 식별한다.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탐지 즉시 관리자와 작업자의 모바일로 경보를 보내고, 디지털 트윈 화면으로 현장 상황을 함께 본다.</a:t>
            </a:r>
            <a:endParaRPr lang="en-US" sz="13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658368" y="5047488"/>
            <a:ext cx="155448" cy="155448"/>
          </a:xfrm>
          <a:prstGeom prst="rect">
            <a:avLst/>
          </a:prstGeom>
        </p:spPr>
      </p:pic>
      <p:sp>
        <p:nvSpPr>
          <p:cNvPr id="16" name="Text 12">
            <a:hlinkClick r:id="rId3" tooltip="아이디비㈜"/>
          </p:cNvPr>
          <p:cNvSpPr txBox="1"/>
          <p:nvPr/>
        </p:nvSpPr>
        <p:spPr>
          <a:xfrm>
            <a:off x="932688" y="4965192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u="sng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3" invalidUrl="" action="" tgtFrame="" tooltip="아이디비㈜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https://idb.ai/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8552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스마트 안전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11018520" y="45720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3268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㈜피치에이아이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53619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유동인구 분석 기반 혼잡도 예측 및 디지털 사이니지 광고 성과 분석·타겟팅 콘텐츠 송출 서비스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60120" y="2496312"/>
            <a:ext cx="182880" cy="182880"/>
          </a:xfrm>
          <a:prstGeom prst="ellipse">
            <a:avLst/>
          </a:prstGeom>
          <a:solidFill>
            <a:srgbClr val="E8552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261872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축제장 혼잡도는 대개 상황이 끝난 뒤에야 파악되어, 사전 분산 유도에 쓰기 어렵다.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옥외 사이니지로 내보낸 안내와 광고는 누가 얼마나 봤는지 측정할 방법이 없어 감에 의존한다.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91072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1B1B3A"/>
          </a:solidFill>
          <a:ln/>
        </p:spPr>
      </p:sp>
      <p:sp>
        <p:nvSpPr>
          <p:cNvPr id="12" name="Shape 9"/>
          <p:cNvSpPr/>
          <p:nvPr/>
        </p:nvSpPr>
        <p:spPr>
          <a:xfrm>
            <a:off x="6611112" y="2496312"/>
            <a:ext cx="182880" cy="18288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912864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611112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비전 AI로 유동인구를 익명 분석해 구역별 혼잡도를 예측한다.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 데이터에 맞춰 사이니지에 안내·광고를 타겟 송출하고, 시선과 체류시간으로 실제 노출 성과를 측정한다.</a:t>
            </a:r>
            <a:endParaRPr lang="en-US" sz="13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658368" y="5047488"/>
            <a:ext cx="155448" cy="155448"/>
          </a:xfrm>
          <a:prstGeom prst="rect">
            <a:avLst/>
          </a:prstGeom>
        </p:spPr>
      </p:pic>
      <p:sp>
        <p:nvSpPr>
          <p:cNvPr id="16" name="Text 12">
            <a:hlinkClick r:id="rId3" tooltip="㈜피치에이아이"/>
          </p:cNvPr>
          <p:cNvSpPr txBox="1"/>
          <p:nvPr/>
        </p:nvSpPr>
        <p:spPr>
          <a:xfrm>
            <a:off x="932688" y="4965192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u="sng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3" invalidUrl="" action="" tgtFrame="" tooltip="㈜피치에이아이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https://p2ach.ai/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8552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자유 주제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11018520" y="45720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3268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㈜시정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53619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야외 이동식 AED 키오스크 (자동심장충격기 디스플레이)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60120" y="2496312"/>
            <a:ext cx="182880" cy="182880"/>
          </a:xfrm>
          <a:prstGeom prst="ellipse">
            <a:avLst/>
          </a:prstGeom>
          <a:solidFill>
            <a:srgbClr val="E8552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261872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급성 심정지는 4~5분 안에 처치해야 하는데, 야외 축제장의 AED는 대개 인근 건물 안에 있다.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기기가 있어도 위치를 모르거나 사용법을 몰라 목격자가 손을 대지 못한다.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91072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1B1B3A"/>
          </a:solidFill>
          <a:ln/>
        </p:spPr>
      </p:sp>
      <p:sp>
        <p:nvSpPr>
          <p:cNvPr id="12" name="Shape 9"/>
          <p:cNvSpPr/>
          <p:nvPr/>
        </p:nvSpPr>
        <p:spPr>
          <a:xfrm>
            <a:off x="6611112" y="2496312"/>
            <a:ext cx="182880" cy="18288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912864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611112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이동식 키오스크 형태로 AED를 축제 현장 안까지 가져와 배치한다.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디스플레이로 기기 위치를 눈에 띄게 알리고 사용법 안내를 함께 띄워 초기 대응 문턱을 낮춘다.</a:t>
            </a:r>
            <a:endParaRPr lang="en-US" sz="13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658368" y="5047488"/>
            <a:ext cx="155448" cy="155448"/>
          </a:xfrm>
          <a:prstGeom prst="rect">
            <a:avLst/>
          </a:prstGeom>
        </p:spPr>
      </p:pic>
      <p:sp>
        <p:nvSpPr>
          <p:cNvPr id="16" name="Text 12">
            <a:hlinkClick r:id="rId3" tooltip="㈜시정"/>
          </p:cNvPr>
          <p:cNvSpPr txBox="1"/>
          <p:nvPr/>
        </p:nvSpPr>
        <p:spPr>
          <a:xfrm>
            <a:off x="932688" y="4965192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u="sng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3" invalidUrl="" action="" tgtFrame="" tooltip="㈜시정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https://www.sijung.com/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932688" y="5276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C90A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※ 동명 기업 가능성 있음 — 확인 필요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E8552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자유 주제</a:t>
            </a:r>
            <a:endParaRPr lang="en-US" sz="11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11018520" y="457200"/>
            <a:ext cx="548640" cy="5486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32688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1B3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㈜애프터워크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53619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5F7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지역관광에 특화된 AI 챗봇과 말하는 캐릭터를 결합한 축제안내정보 서비스 (관광약자 대상 지능형 관광가이드)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F2F3F8"/>
          </a:solidFill>
          <a:ln w="12700">
            <a:solidFill>
              <a:srgbClr val="E3E5E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60120" y="2496312"/>
            <a:ext cx="182880" cy="182880"/>
          </a:xfrm>
          <a:prstGeom prst="ellipse">
            <a:avLst/>
          </a:prstGeom>
          <a:solidFill>
            <a:srgbClr val="E8552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261872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552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문제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60120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축제 안내는 종이 리플릿과 유인 안내소 중심이라, 장애인·노인·외국인은 정보 접근에서 밀려난다.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172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안내소는 운영 시간과 대응 언어에 한계가 있고, 문자 중심 안내는 읽기 자체가 장벽이 된다.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91072" y="2148840"/>
            <a:ext cx="5257800" cy="2560320"/>
          </a:xfrm>
          <a:prstGeom prst="roundRect">
            <a:avLst>
              <a:gd name="adj" fmla="val 2143"/>
            </a:avLst>
          </a:prstGeom>
          <a:solidFill>
            <a:srgbClr val="1B1B3A"/>
          </a:solidFill>
          <a:ln/>
        </p:spPr>
      </p:sp>
      <p:sp>
        <p:nvSpPr>
          <p:cNvPr id="12" name="Shape 9"/>
          <p:cNvSpPr/>
          <p:nvPr/>
        </p:nvSpPr>
        <p:spPr>
          <a:xfrm>
            <a:off x="6611112" y="2496312"/>
            <a:ext cx="182880" cy="18288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912864" y="24048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해결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6611112" y="2990088"/>
            <a:ext cx="46177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지역관광 데이터에 특화된 AI 챗봇으로 축제 정보를 대화형으로 제공한다.</a:t>
            </a:r>
            <a:endParaRPr lang="en-US" sz="1300" dirty="0"/>
          </a:p>
          <a:p>
            <a:pPr marL="342900" indent="-342900">
              <a:lnSpc>
                <a:spcPct val="128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DEEF5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말하는 캐릭터를 결합해 음성으로 주고받게 만들어, 문자와 언어 장벽을 동시에 낮춘다.</a:t>
            </a:r>
            <a:endParaRPr lang="en-US" sz="13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658368" y="5047488"/>
            <a:ext cx="155448" cy="155448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932688" y="4965192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C90A8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공식 웹사이트 미확인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1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웹사이트 모음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20700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BA0BC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회사명을 클릭하면 해당 사이트로 이동합니다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69164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참여기업 ①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12140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㈜베스텔라랩</a:t>
            </a:r>
            <a:endParaRPr lang="en-US" sz="1250" dirty="0"/>
          </a:p>
        </p:txBody>
      </p:sp>
      <p:sp>
        <p:nvSpPr>
          <p:cNvPr id="6" name="Text 4">
            <a:hlinkClick r:id="rId1" tooltip="㈜베스텔라랩"/>
          </p:cNvPr>
          <p:cNvSpPr txBox="1"/>
          <p:nvPr/>
        </p:nvSpPr>
        <p:spPr>
          <a:xfrm>
            <a:off x="2971800" y="212140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1" invalidUrl="" action="" tgtFrame="" tooltip="㈜베스텔라랩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http://www.vestellalab.com/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56032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㈜다비오</a:t>
            </a:r>
            <a:endParaRPr lang="en-US" sz="1250" dirty="0"/>
          </a:p>
        </p:txBody>
      </p:sp>
      <p:sp>
        <p:nvSpPr>
          <p:cNvPr id="8" name="Text 6">
            <a:hlinkClick r:id="rId2" tooltip="㈜다비오"/>
          </p:cNvPr>
          <p:cNvSpPr txBox="1"/>
          <p:nvPr/>
        </p:nvSpPr>
        <p:spPr>
          <a:xfrm>
            <a:off x="2971800" y="256032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2" invalidUrl="" action="" tgtFrame="" tooltip="㈜다비오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https://www.dabeeo.com/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99923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주식회사 딥파인</a:t>
            </a:r>
            <a:endParaRPr lang="en-US" sz="1250" dirty="0"/>
          </a:p>
        </p:txBody>
      </p:sp>
      <p:sp>
        <p:nvSpPr>
          <p:cNvPr id="10" name="Text 8">
            <a:hlinkClick r:id="rId3" tooltip="주식회사 딥파인"/>
          </p:cNvPr>
          <p:cNvSpPr txBox="1"/>
          <p:nvPr/>
        </p:nvSpPr>
        <p:spPr>
          <a:xfrm>
            <a:off x="2971800" y="299923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3" invalidUrl="" action="" tgtFrame="" tooltip="주식회사 딥파인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https://www.deepfine.com/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43814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㈜유디아이디</a:t>
            </a:r>
            <a:endParaRPr lang="en-US" sz="1250" dirty="0"/>
          </a:p>
        </p:txBody>
      </p:sp>
      <p:sp>
        <p:nvSpPr>
          <p:cNvPr id="12" name="Text 10">
            <a:hlinkClick r:id="rId4" tooltip="㈜유디아이디"/>
          </p:cNvPr>
          <p:cNvSpPr txBox="1"/>
          <p:nvPr/>
        </p:nvSpPr>
        <p:spPr>
          <a:xfrm>
            <a:off x="2971800" y="3438144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4" invalidUrl="" action="" tgtFrame="" tooltip="㈜유디아이디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https://udid.co.kr/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387705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테이블매니저㈜</a:t>
            </a:r>
            <a:endParaRPr lang="en-US" sz="1250" dirty="0"/>
          </a:p>
        </p:txBody>
      </p:sp>
      <p:sp>
        <p:nvSpPr>
          <p:cNvPr id="14" name="Text 12">
            <a:hlinkClick r:id="rId5" tooltip="테이블매니저㈜"/>
          </p:cNvPr>
          <p:cNvSpPr txBox="1"/>
          <p:nvPr/>
        </p:nvSpPr>
        <p:spPr>
          <a:xfrm>
            <a:off x="2971800" y="387705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5" invalidUrl="" action="" tgtFrame="" tooltip="테이블매니저㈜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https://www.tablemanager.io/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309360" y="169164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참여기업 ②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309360" y="212140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아이디비㈜</a:t>
            </a:r>
            <a:endParaRPr lang="en-US" sz="1250" dirty="0"/>
          </a:p>
        </p:txBody>
      </p:sp>
      <p:sp>
        <p:nvSpPr>
          <p:cNvPr id="17" name="Text 15">
            <a:hlinkClick r:id="rId6" tooltip="아이디비㈜"/>
          </p:cNvPr>
          <p:cNvSpPr txBox="1"/>
          <p:nvPr/>
        </p:nvSpPr>
        <p:spPr>
          <a:xfrm>
            <a:off x="8549640" y="212140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6" invalidUrl="" action="" tgtFrame="" tooltip="아이디비㈜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https://idb.ai/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09360" y="256032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㈜피치에이아이</a:t>
            </a:r>
            <a:endParaRPr lang="en-US" sz="1250" dirty="0"/>
          </a:p>
        </p:txBody>
      </p:sp>
      <p:sp>
        <p:nvSpPr>
          <p:cNvPr id="19" name="Text 17">
            <a:hlinkClick r:id="rId7" tooltip="㈜피치에이아이"/>
          </p:cNvPr>
          <p:cNvSpPr txBox="1"/>
          <p:nvPr/>
        </p:nvSpPr>
        <p:spPr>
          <a:xfrm>
            <a:off x="8549640" y="256032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7" invalidUrl="" action="" tgtFrame="" tooltip="㈜피치에이아이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https://p2ach.ai/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309360" y="299923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㈜시정</a:t>
            </a:r>
            <a:endParaRPr lang="en-US" sz="1250" dirty="0"/>
          </a:p>
        </p:txBody>
      </p:sp>
      <p:sp>
        <p:nvSpPr>
          <p:cNvPr id="21" name="Text 19">
            <a:hlinkClick r:id="rId8" tooltip="㈜시정"/>
          </p:cNvPr>
          <p:cNvSpPr txBox="1"/>
          <p:nvPr/>
        </p:nvSpPr>
        <p:spPr>
          <a:xfrm>
            <a:off x="8549640" y="299923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8" invalidUrl="" action="" tgtFrame="" tooltip="㈜시정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https://www.sijung.com/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309360" y="343814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㈜애프터워크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8549640" y="3438144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B80A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공식 웹사이트 미확인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731520" y="452628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주요 서비스 페이지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31520" y="49560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베스텔라랩 · 워치마일</a:t>
            </a:r>
            <a:endParaRPr lang="en-US" sz="1250" dirty="0"/>
          </a:p>
        </p:txBody>
      </p:sp>
      <p:sp>
        <p:nvSpPr>
          <p:cNvPr id="26" name="Text 24">
            <a:hlinkClick r:id="rId9" tooltip="베스텔라랩 · 워치마일"/>
          </p:cNvPr>
          <p:cNvSpPr txBox="1"/>
          <p:nvPr/>
        </p:nvSpPr>
        <p:spPr>
          <a:xfrm>
            <a:off x="2971800" y="495604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9" invalidUrl="" action="" tgtFrame="" tooltip="베스텔라랩 · 워치마일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https://www.watchmile.com/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731520" y="53949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딥파인 · DSC</a:t>
            </a:r>
            <a:endParaRPr lang="en-US" sz="1250" dirty="0"/>
          </a:p>
        </p:txBody>
      </p:sp>
      <p:sp>
        <p:nvSpPr>
          <p:cNvPr id="28" name="Text 26">
            <a:hlinkClick r:id="rId10" tooltip="딥파인 · DSC"/>
          </p:cNvPr>
          <p:cNvSpPr txBox="1"/>
          <p:nvPr/>
        </p:nvSpPr>
        <p:spPr>
          <a:xfrm>
            <a:off x="2971800" y="539496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10" invalidUrl="" action="" tgtFrame="" tooltip="딥파인 · DSC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https://dsc-web.deepfine.com/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731520" y="583387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유디아이디 · 페이앱</a:t>
            </a:r>
            <a:endParaRPr lang="en-US" sz="1250" dirty="0"/>
          </a:p>
        </p:txBody>
      </p:sp>
      <p:sp>
        <p:nvSpPr>
          <p:cNvPr id="30" name="Text 28">
            <a:hlinkClick r:id="rId11" tooltip="유디아이디 · 페이앱"/>
          </p:cNvPr>
          <p:cNvSpPr txBox="1"/>
          <p:nvPr/>
        </p:nvSpPr>
        <p:spPr>
          <a:xfrm>
            <a:off x="2971800" y="5833872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sng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  <a:hlinkClick r:id="rId11" invalidUrl="" action="" tgtFrame="" tooltip="유디아이디 · 페이앱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https://www.payapp.kr/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309360" y="4526280"/>
            <a:ext cx="5212080" cy="1417320"/>
          </a:xfrm>
          <a:prstGeom prst="roundRect">
            <a:avLst>
              <a:gd name="adj" fmla="val 3871"/>
            </a:avLst>
          </a:prstGeom>
          <a:solidFill>
            <a:srgbClr val="24244E"/>
          </a:solidFill>
          <a:ln w="12700">
            <a:solidFill>
              <a:srgbClr val="3A3A66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583680" y="475488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6C453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확인이 필요한 항목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6583680" y="5074920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B9BCD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㈜시정은 동명 기업이 여럿 검색되어 사업 주체 확인이 필요하고, ㈜애프터워크는 공식 웹사이트를 확인하지 못했습니다.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축제 현장의 문제를 푸는 9가지 기술</dc:title>
  <dc:subject>PptxGenJS Presentation</dc:subject>
  <dc:creator>Yuan Lee</dc:creator>
  <cp:lastModifiedBy>Yuan Lee</cp:lastModifiedBy>
  <cp:revision>1</cp:revision>
  <dcterms:created xsi:type="dcterms:W3CDTF">2026-09-08T01:54:17Z</dcterms:created>
  <dcterms:modified xsi:type="dcterms:W3CDTF">2026-09-08T01:54:17Z</dcterms:modified>
</cp:coreProperties>
</file>