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554480"/>
            <a:ext cx="5120640" cy="5120640"/>
          </a:xfrm>
          <a:prstGeom prst="ellipse">
            <a:avLst/>
          </a:prstGeom>
          <a:solidFill>
            <a:srgbClr val="143528"/>
          </a:solidFill>
          <a:ln/>
        </p:spPr>
      </p:sp>
      <p:sp>
        <p:nvSpPr>
          <p:cNvPr id="3" name="Shape 1"/>
          <p:cNvSpPr/>
          <p:nvPr/>
        </p:nvSpPr>
        <p:spPr>
          <a:xfrm>
            <a:off x="10698480" y="4572000"/>
            <a:ext cx="2560320" cy="2560320"/>
          </a:xfrm>
          <a:prstGeom prst="ellipse">
            <a:avLst/>
          </a:prstGeom>
          <a:solidFill>
            <a:srgbClr val="143528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783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3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투어리즘  1주차 · 1회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219456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스마트관광 개념 목록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1546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0E2B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교과서가 정한 목록이 아니라, 논문 138편이 실제로 쓴 말들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3977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BEB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138편(2020–2026) · 저자키워드 1,262개 · 초록 전문 집계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6035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9A8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국립경국대학교 관광경영학과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방법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 목록은 어떻게 만들었나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2578608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554480"/>
            <a:ext cx="402336" cy="402336"/>
          </a:xfrm>
          <a:prstGeom prst="ellipse">
            <a:avLst/>
          </a:prstGeom>
          <a:solidFill>
            <a:srgbClr val="1F4E3D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554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2048256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138편을 모았다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68680" y="2487168"/>
            <a:ext cx="2121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등재 스마트관광 논문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2020년 ~ 2026년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264408" y="2331720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438144" y="1371600"/>
            <a:ext cx="2578608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66744" y="1554480"/>
            <a:ext cx="402336" cy="402336"/>
          </a:xfrm>
          <a:prstGeom prst="ellipse">
            <a:avLst/>
          </a:prstGeom>
          <a:solidFill>
            <a:srgbClr val="1F4E3D"/>
          </a:solidFill>
          <a:ln/>
        </p:spPr>
      </p:sp>
      <p:sp>
        <p:nvSpPr>
          <p:cNvPr id="12" name="Text 10"/>
          <p:cNvSpPr/>
          <p:nvPr/>
        </p:nvSpPr>
        <p:spPr>
          <a:xfrm>
            <a:off x="3666744" y="1554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66744" y="2048256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키워드를 다 꺼냈다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666744" y="2487168"/>
            <a:ext cx="2121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저자키워드 + 영어키워드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총 1,262개 · 고유 795개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062472" y="2331720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36208" y="1371600"/>
            <a:ext cx="2578608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64808" y="1554480"/>
            <a:ext cx="402336" cy="402336"/>
          </a:xfrm>
          <a:prstGeom prst="ellipse">
            <a:avLst/>
          </a:prstGeom>
          <a:solidFill>
            <a:srgbClr val="1F4E3D"/>
          </a:solidFill>
          <a:ln/>
        </p:spPr>
      </p:sp>
      <p:sp>
        <p:nvSpPr>
          <p:cNvPr id="18" name="Text 16"/>
          <p:cNvSpPr/>
          <p:nvPr/>
        </p:nvSpPr>
        <p:spPr>
          <a:xfrm>
            <a:off x="6464808" y="1554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64808" y="2048256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초록 전문을 훑었다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464808" y="2487168"/>
            <a:ext cx="2121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제목 · 키워드 · 국문초록 · 영문초록을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하나로 붙여 용어별로 검색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860536" y="2331720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▶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034272" y="1371600"/>
            <a:ext cx="2578608" cy="2194560"/>
          </a:xfrm>
          <a:prstGeom prst="roundRect">
            <a:avLst>
              <a:gd name="adj" fmla="val 3750"/>
            </a:avLst>
          </a:prstGeom>
          <a:solidFill>
            <a:srgbClr val="FBF4DF"/>
          </a:solidFill>
          <a:ln w="20320">
            <a:solidFill>
              <a:srgbClr val="C9A22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262872" y="1554480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22"/>
          <p:cNvSpPr/>
          <p:nvPr/>
        </p:nvSpPr>
        <p:spPr>
          <a:xfrm>
            <a:off x="9262872" y="1554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262872" y="2048256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A6D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7개 묶음으로 갈랐다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9262872" y="2487168"/>
            <a:ext cx="2121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상위개념 · 기술 · 경험 · 속성 ·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이론 · 정책 · 방법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40080" y="3794760"/>
            <a:ext cx="10908792" cy="822960"/>
          </a:xfrm>
          <a:prstGeom prst="roundRect">
            <a:avLst>
              <a:gd name="adj" fmla="val 8889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379476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숫자의 뜻 — 옆에 붙은 숫자는 ‘그 말이 등장한 논문 수’다. 138편 중 몇 편이 그 개념을 다뤘는지를 나타낸다.</a:t>
            </a:r>
            <a:endParaRPr lang="en-US" sz="120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중요도가 아니라 ‘국내 연구가 얼마나 그 말을 쓰고 있는가’를 보여주는 숫자다.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31" name="Text 29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교수가 고른 목록이 아니라 데이터에서 나온 목록이다 — 그래서 빈칸도 함께 보인다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 저자키워드·초록 전수 집계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“오늘 볼 개념 목록은 제가 만든 게 아닙니다. 논문 백삼십팔 편의 키워드 천이백육십이 개를 다 꺼내고 초록 전문을 훑어서 뽑았습니다. 옆에 붙은 숫자는 그 말이 등장한 논문 수예요. 중요도가 아니라 국내 연구가 얼마나 그 말을 쓰는지를 보여줍니다. 그래서 숫자가 낮은 칸도 그냥 지나치면 안 됩니다.”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개념 목록 1/7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① 상위 개념 — 무엇을 부르는 말인가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스마트관광 (Smart Tourism)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294022" y="1545336"/>
            <a:ext cx="2435962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6" name="Text 4"/>
          <p:cNvSpPr/>
          <p:nvPr/>
        </p:nvSpPr>
        <p:spPr>
          <a:xfrm>
            <a:off x="6797650" y="14630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127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059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스마트관광도시 (Smart Tourism City)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294022" y="1888236"/>
            <a:ext cx="671328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9" name="Text 7"/>
          <p:cNvSpPr/>
          <p:nvPr/>
        </p:nvSpPr>
        <p:spPr>
          <a:xfrm>
            <a:off x="6797650" y="18059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35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21488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스마트관광 생태계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294022" y="2231136"/>
            <a:ext cx="191808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6797650" y="21488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24917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스마트시티 (Smart City)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294022" y="2574036"/>
            <a:ext cx="134266" cy="155448"/>
          </a:xfrm>
          <a:prstGeom prst="roundRect">
            <a:avLst>
              <a:gd name="adj" fmla="val 20431"/>
            </a:avLst>
          </a:pr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6797650" y="24917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" y="28346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스마트관광목적지 (STD)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294022" y="2916936"/>
            <a:ext cx="115085" cy="155448"/>
          </a:xfrm>
          <a:prstGeom prst="roundRect">
            <a:avLst>
              <a:gd name="adj" fmla="val 23836"/>
            </a:avLst>
          </a:prstGeom>
          <a:solidFill>
            <a:srgbClr val="C0392B"/>
          </a:solidFill>
          <a:ln/>
        </p:spPr>
      </p:sp>
      <p:sp>
        <p:nvSpPr>
          <p:cNvPr id="18" name="Text 16"/>
          <p:cNvSpPr/>
          <p:nvPr/>
        </p:nvSpPr>
        <p:spPr>
          <a:xfrm>
            <a:off x="6797650" y="28346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0080" y="31775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e-Tourism / 관광정보화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294022" y="3259836"/>
            <a:ext cx="45720" cy="155448"/>
          </a:xfrm>
          <a:prstGeom prst="roundRect">
            <a:avLst>
              <a:gd name="adj" fmla="val 60000"/>
            </a:avLst>
          </a:prstGeom>
          <a:solidFill>
            <a:srgbClr val="C0392B"/>
          </a:solidFill>
          <a:ln/>
        </p:spPr>
      </p:sp>
      <p:sp>
        <p:nvSpPr>
          <p:cNvPr id="21" name="Text 19"/>
          <p:cNvSpPr/>
          <p:nvPr/>
        </p:nvSpPr>
        <p:spPr>
          <a:xfrm>
            <a:off x="6797650" y="31775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772400" y="1463040"/>
            <a:ext cx="3776472" cy="3017520"/>
          </a:xfrm>
          <a:prstGeom prst="roundRect">
            <a:avLst>
              <a:gd name="adj" fmla="val 2727"/>
            </a:avLst>
          </a:prstGeom>
          <a:solidFill>
            <a:srgbClr val="FDEEEC"/>
          </a:solidFill>
          <a:ln w="21590">
            <a:solidFill>
              <a:srgbClr val="C0392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46720" y="160020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여기서 벌써 보이는 것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046720" y="1920240"/>
            <a:ext cx="3246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국제 문헌의 핵심 개념인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‘스마트관광목적지(STD)’는 6편,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 앞 단계인 ‘e-Tourism’은 0편.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국내 연구는 개념 계보를 밟지 않고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곧바로 ‘스마트관광’과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‘스마트관광도시’로 들어갔다.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→ 1주차에 개념 원전 2편을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 따로 읽는 이유다.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27" name="Text 25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‘스마트관광’과 ‘스마트관광도시’는 다른 말이다 — 앞은 현상, 뒤는 정책 사업의 이름이다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 · 상위 개념 등장 논문 수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“첫 번째 묶음입니다. 스마트관광이 백스물일곱 편, 스마트관광도시가 서른다섯 편이죠. 그런데 오른쪽을 보세요. 국제 문헌에서 핵심인 스마트관광목적지가 여섯 편이고 이전 단계인 이투어리즘은 영 편입니다. 국내 연구가 계보를 건너뛰고 바로 들어온 겁니다. 그래서 오늘 해외 개념 원전 두 편을 따로 읽습니다.”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개념 목록 2/7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② 기술 구성요소 — 무엇으로 하는가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플랫폼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3553358" y="1545336"/>
            <a:ext cx="1942186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6" name="Text 4"/>
          <p:cNvSpPr/>
          <p:nvPr/>
        </p:nvSpPr>
        <p:spPr>
          <a:xfrm>
            <a:off x="5549494" y="14630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059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모바일 앱 · 스마트폰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553358" y="1888236"/>
            <a:ext cx="1578026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9" name="Text 7"/>
          <p:cNvSpPr/>
          <p:nvPr/>
        </p:nvSpPr>
        <p:spPr>
          <a:xfrm>
            <a:off x="5549494" y="18059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26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21488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빅데이터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553358" y="2231136"/>
            <a:ext cx="1031786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12" name="Text 10"/>
          <p:cNvSpPr/>
          <p:nvPr/>
        </p:nvSpPr>
        <p:spPr>
          <a:xfrm>
            <a:off x="5549494" y="21488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24917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추천시스템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553358" y="2574036"/>
            <a:ext cx="1031786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15" name="Text 13"/>
          <p:cNvSpPr/>
          <p:nvPr/>
        </p:nvSpPr>
        <p:spPr>
          <a:xfrm>
            <a:off x="5549494" y="24917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" y="28346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인공지능 (AI)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553358" y="2916936"/>
            <a:ext cx="72832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5549494" y="28346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0080" y="31775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증강현실 (AR)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3358" y="3259836"/>
            <a:ext cx="72832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5549494" y="31775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40080" y="35204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생성형 AI · ChatGPT · LLM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553358" y="3602736"/>
            <a:ext cx="424853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4" name="Text 22"/>
          <p:cNvSpPr/>
          <p:nvPr/>
        </p:nvSpPr>
        <p:spPr>
          <a:xfrm>
            <a:off x="5549494" y="35204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172200" y="14173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가상현실 (VR)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085478" y="1499616"/>
            <a:ext cx="36416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7" name="Text 25"/>
          <p:cNvSpPr/>
          <p:nvPr/>
        </p:nvSpPr>
        <p:spPr>
          <a:xfrm>
            <a:off x="11081614" y="14173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172200" y="17602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메타버스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085478" y="1842516"/>
            <a:ext cx="36416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0" name="Text 28"/>
          <p:cNvSpPr/>
          <p:nvPr/>
        </p:nvSpPr>
        <p:spPr>
          <a:xfrm>
            <a:off x="11081614" y="17602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172200" y="21031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챗봇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085478" y="2185416"/>
            <a:ext cx="303467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11081614" y="21031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172200" y="24460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사물인터넷 (IoT)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9085478" y="2528316"/>
            <a:ext cx="242773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6" name="Text 34"/>
          <p:cNvSpPr/>
          <p:nvPr/>
        </p:nvSpPr>
        <p:spPr>
          <a:xfrm>
            <a:off x="11081614" y="24460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172200" y="27889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블록체인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9085478" y="2871216"/>
            <a:ext cx="182080" cy="155448"/>
          </a:xfrm>
          <a:prstGeom prst="roundRect">
            <a:avLst>
              <a:gd name="adj" fmla="val 17647"/>
            </a:avLst>
          </a:prstGeom>
          <a:solidFill>
            <a:srgbClr val="C0392B"/>
          </a:solidFill>
          <a:ln/>
        </p:spPr>
      </p:sp>
      <p:sp>
        <p:nvSpPr>
          <p:cNvPr id="39" name="Text 37"/>
          <p:cNvSpPr/>
          <p:nvPr/>
        </p:nvSpPr>
        <p:spPr>
          <a:xfrm>
            <a:off x="11081614" y="27889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172200" y="31318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스마트글라스 · 웨어러블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9085478" y="3214116"/>
            <a:ext cx="182080" cy="155448"/>
          </a:xfrm>
          <a:prstGeom prst="roundRect">
            <a:avLst>
              <a:gd name="adj" fmla="val 17647"/>
            </a:avLst>
          </a:prstGeom>
          <a:solidFill>
            <a:srgbClr val="C0392B"/>
          </a:solidFill>
          <a:ln/>
        </p:spPr>
      </p:sp>
      <p:sp>
        <p:nvSpPr>
          <p:cNvPr id="42" name="Text 40"/>
          <p:cNvSpPr/>
          <p:nvPr/>
        </p:nvSpPr>
        <p:spPr>
          <a:xfrm>
            <a:off x="11081614" y="31318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172200" y="34747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혼합현실 (MR) · XR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9085478" y="3557016"/>
            <a:ext cx="121387" cy="155448"/>
          </a:xfrm>
          <a:prstGeom prst="roundRect">
            <a:avLst>
              <a:gd name="adj" fmla="val 22599"/>
            </a:avLst>
          </a:prstGeom>
          <a:solidFill>
            <a:srgbClr val="C0392B"/>
          </a:solidFill>
          <a:ln/>
        </p:spPr>
      </p:sp>
      <p:sp>
        <p:nvSpPr>
          <p:cNvPr id="45" name="Text 43"/>
          <p:cNvSpPr/>
          <p:nvPr/>
        </p:nvSpPr>
        <p:spPr>
          <a:xfrm>
            <a:off x="11081614" y="34747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172200" y="38176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키오스크 · 무인 서비스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9085478" y="3899916"/>
            <a:ext cx="121387" cy="155448"/>
          </a:xfrm>
          <a:prstGeom prst="roundRect">
            <a:avLst>
              <a:gd name="adj" fmla="val 22599"/>
            </a:avLst>
          </a:prstGeom>
          <a:solidFill>
            <a:srgbClr val="C0392B"/>
          </a:solidFill>
          <a:ln/>
        </p:spPr>
      </p:sp>
      <p:sp>
        <p:nvSpPr>
          <p:cNvPr id="48" name="Text 46"/>
          <p:cNvSpPr/>
          <p:nvPr/>
        </p:nvSpPr>
        <p:spPr>
          <a:xfrm>
            <a:off x="11081614" y="38176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6172200" y="416052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5G · 네트워크 인프라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9085478" y="4242816"/>
            <a:ext cx="60693" cy="155448"/>
          </a:xfrm>
          <a:prstGeom prst="roundRect">
            <a:avLst>
              <a:gd name="adj" fmla="val 45198"/>
            </a:avLst>
          </a:prstGeom>
          <a:solidFill>
            <a:srgbClr val="C0392B"/>
          </a:solidFill>
          <a:ln/>
        </p:spPr>
      </p:sp>
      <p:sp>
        <p:nvSpPr>
          <p:cNvPr id="51" name="Text 49"/>
          <p:cNvSpPr/>
          <p:nvPr/>
        </p:nvSpPr>
        <p:spPr>
          <a:xfrm>
            <a:off x="11081614" y="416052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640080" y="4681728"/>
            <a:ext cx="10908792" cy="365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55" name="Text 53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‘플랫폼’이 1위다 — 국내 스마트관광은 개별 기술보다 ‘앱·플랫폼을 만드는 일’로 이해되고 있다</a:t>
            </a:r>
            <a:endParaRPr lang="en-US" sz="1250" dirty="0"/>
          </a:p>
        </p:txBody>
      </p:sp>
      <p:sp>
        <p:nvSpPr>
          <p:cNvPr id="57" name="Text 55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 · 기술 구성요소 등장 논문 수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“두 번째, 기술입니다. 1위가 플랫폼이에요. 국내 스마트관광이 개별 기술보다 앱이나 플랫폼을 만드는 일로 이해되고 있다는 뜻입니다. 오른쪽 아래를 보세요. IoT 네 편, 블록체인 세 편, 5G 한 편입니다. 기사에서는 자주 보는 말인데 논문에는 거의 없습니다. 말과 연구 사이에 거리가 있는 겁니다.”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개념 목록 3~4/7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③ 관광객 경험  ·  ④ 정보기술 속성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③ 무엇을 재는가 (관광객 경험)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6916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만족도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553358" y="1773936"/>
            <a:ext cx="1942186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7" name="Text 5"/>
          <p:cNvSpPr/>
          <p:nvPr/>
        </p:nvSpPr>
        <p:spPr>
          <a:xfrm>
            <a:off x="5549494" y="16916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0345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지각된 유용성 · 용이성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53358" y="2116836"/>
            <a:ext cx="1132942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10" name="Text 8"/>
          <p:cNvSpPr/>
          <p:nvPr/>
        </p:nvSpPr>
        <p:spPr>
          <a:xfrm>
            <a:off x="5549494" y="20345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23774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행동의도 · 재방문의도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553358" y="2459736"/>
            <a:ext cx="863194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13" name="Text 11"/>
          <p:cNvSpPr/>
          <p:nvPr/>
        </p:nvSpPr>
        <p:spPr>
          <a:xfrm>
            <a:off x="5549494" y="23774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" y="27203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사용자 경험 (UX)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3358" y="2802636"/>
            <a:ext cx="539496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5549494" y="27203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40080" y="30632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몰입 · 플로우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3358" y="3145536"/>
            <a:ext cx="539496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5549494" y="30632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34061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지각된 가치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3358" y="3488436"/>
            <a:ext cx="431597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2" name="Text 20"/>
          <p:cNvSpPr/>
          <p:nvPr/>
        </p:nvSpPr>
        <p:spPr>
          <a:xfrm>
            <a:off x="5549494" y="34061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" y="37490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체험경제 (4Es)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3358" y="3831336"/>
            <a:ext cx="323698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5549494" y="37490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0080" y="40919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기억에 남는 관광경험 (MTE)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3358" y="4174236"/>
            <a:ext cx="269748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8" name="Text 26"/>
          <p:cNvSpPr/>
          <p:nvPr/>
        </p:nvSpPr>
        <p:spPr>
          <a:xfrm>
            <a:off x="5549494" y="40919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40080" y="495604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 외 — 목적지 이미지 4 · 충성도·동일시 4 · 장소애착 1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172200" y="13716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④ 서비스를 쪼개는 축 (정보기술 속성)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172200" y="16916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편의성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085478" y="1773936"/>
            <a:ext cx="1456639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11081614" y="16916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27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172200" y="20345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개인화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9085478" y="2116836"/>
            <a:ext cx="140269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6" name="Text 34"/>
          <p:cNvSpPr/>
          <p:nvPr/>
        </p:nvSpPr>
        <p:spPr>
          <a:xfrm>
            <a:off x="11081614" y="20345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26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172200" y="23774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접근성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9085478" y="2459736"/>
            <a:ext cx="1186891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9" name="Text 37"/>
          <p:cNvSpPr/>
          <p:nvPr/>
        </p:nvSpPr>
        <p:spPr>
          <a:xfrm>
            <a:off x="11081614" y="23774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22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172200" y="27203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상호작용성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9085478" y="2802636"/>
            <a:ext cx="1025042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42" name="Text 40"/>
          <p:cNvSpPr/>
          <p:nvPr/>
        </p:nvSpPr>
        <p:spPr>
          <a:xfrm>
            <a:off x="11081614" y="27203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19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172200" y="30632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보안성 · 신뢰성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9085478" y="3145536"/>
            <a:ext cx="809244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45" name="Text 43"/>
          <p:cNvSpPr/>
          <p:nvPr/>
        </p:nvSpPr>
        <p:spPr>
          <a:xfrm>
            <a:off x="11081614" y="30632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15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172200" y="34061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정보성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9085478" y="3488436"/>
            <a:ext cx="647395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48" name="Text 46"/>
          <p:cNvSpPr/>
          <p:nvPr/>
        </p:nvSpPr>
        <p:spPr>
          <a:xfrm>
            <a:off x="11081614" y="34061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6172200" y="37490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스마트인프라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9085478" y="3831336"/>
            <a:ext cx="323698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51" name="Text 49"/>
          <p:cNvSpPr/>
          <p:nvPr/>
        </p:nvSpPr>
        <p:spPr>
          <a:xfrm>
            <a:off x="11081614" y="37490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6172200" y="4526280"/>
            <a:ext cx="5394960" cy="365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172200" y="495604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 7개가 학생 발표에서 도시를 분해할 공통 축이다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56" name="Text 54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57" name="Text 55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오른쪽 7개는 외워야 한다 — 앞으로 24번의 발표에서 매번 쓰게 될 분석 축이다</a:t>
            </a:r>
            <a:endParaRPr lang="en-US" sz="1250" dirty="0"/>
          </a:p>
        </p:txBody>
      </p:sp>
      <p:sp>
        <p:nvSpPr>
          <p:cNvPr id="58" name="Text 56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 · 경험 개념과 정보기술 속성 등장 논문 수</a:t>
            </a:r>
            <a:endParaRPr lang="en-US" sz="850" dirty="0"/>
          </a:p>
        </p:txBody>
      </p:sp>
      <p:sp>
        <p:nvSpPr>
          <p:cNvPr id="59" name="Shape 57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“왼쪽은 무엇을 재는가입니다. 만족도가 서른여섯 편으로 압도적이죠. 오른쪽이 더 중요합니다. 편의성, 개인화, 접근성, 상호작용성, 보안성, 정보성, 스마트인프라. 이 일곱 개가 앞으로 여러분이 도시를 뜯어볼 때 쓸 공통 축입니다. 이건 외우셔야 합니다. 발표 스물네 번에 매번 나옵니다.”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개념 목록 5~6/7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⑤ 이론 틀  ·  ⑥ 목적지 관리·정책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⑤ 어떤 이론으로 설명하는가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6916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기술수용모델 (TAM)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553358" y="1773936"/>
            <a:ext cx="1007059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7" name="Text 5"/>
          <p:cNvSpPr/>
          <p:nvPr/>
        </p:nvSpPr>
        <p:spPr>
          <a:xfrm>
            <a:off x="5549494" y="16916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0345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UTAUT · UTAUT2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53358" y="2116836"/>
            <a:ext cx="215798" cy="155448"/>
          </a:xfrm>
          <a:prstGeom prst="roundRect">
            <a:avLst>
              <a:gd name="adj" fmla="val 17647"/>
            </a:avLst>
          </a:prstGeom>
          <a:solidFill>
            <a:srgbClr val="C0392B"/>
          </a:solidFill>
          <a:ln/>
        </p:spPr>
      </p:sp>
      <p:sp>
        <p:nvSpPr>
          <p:cNvPr id="10" name="Text 8"/>
          <p:cNvSpPr/>
          <p:nvPr/>
        </p:nvSpPr>
        <p:spPr>
          <a:xfrm>
            <a:off x="5549494" y="20345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23774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기술준비수용모델 (TRAM)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553358" y="2459736"/>
            <a:ext cx="143866" cy="155448"/>
          </a:xfrm>
          <a:prstGeom prst="roundRect">
            <a:avLst>
              <a:gd name="adj" fmla="val 19068"/>
            </a:avLst>
          </a:prstGeom>
          <a:solidFill>
            <a:srgbClr val="C0392B"/>
          </a:solidFill>
          <a:ln/>
        </p:spPr>
      </p:sp>
      <p:sp>
        <p:nvSpPr>
          <p:cNvPr id="13" name="Text 11"/>
          <p:cNvSpPr/>
          <p:nvPr/>
        </p:nvSpPr>
        <p:spPr>
          <a:xfrm>
            <a:off x="5549494" y="23774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" y="27203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혁신저항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3358" y="2802636"/>
            <a:ext cx="143866" cy="155448"/>
          </a:xfrm>
          <a:prstGeom prst="roundRect">
            <a:avLst>
              <a:gd name="adj" fmla="val 19068"/>
            </a:avLst>
          </a:prstGeom>
          <a:solidFill>
            <a:srgbClr val="C0392B"/>
          </a:solidFill>
          <a:ln/>
        </p:spPr>
      </p:sp>
      <p:sp>
        <p:nvSpPr>
          <p:cNvPr id="16" name="Text 14"/>
          <p:cNvSpPr/>
          <p:nvPr/>
        </p:nvSpPr>
        <p:spPr>
          <a:xfrm>
            <a:off x="5549494" y="27203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40080" y="30632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후기수용모형 (PAM)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3358" y="3145536"/>
            <a:ext cx="71933" cy="155448"/>
          </a:xfrm>
          <a:prstGeom prst="roundRect">
            <a:avLst>
              <a:gd name="adj" fmla="val 38135"/>
            </a:avLst>
          </a:prstGeom>
          <a:solidFill>
            <a:srgbClr val="C0392B"/>
          </a:solidFill>
          <a:ln/>
        </p:spPr>
      </p:sp>
      <p:sp>
        <p:nvSpPr>
          <p:cNvPr id="19" name="Text 17"/>
          <p:cNvSpPr/>
          <p:nvPr/>
        </p:nvSpPr>
        <p:spPr>
          <a:xfrm>
            <a:off x="5549494" y="30632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34061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계획행동이론 (TPB)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3358" y="3488436"/>
            <a:ext cx="71933" cy="155448"/>
          </a:xfrm>
          <a:prstGeom prst="roundRect">
            <a:avLst>
              <a:gd name="adj" fmla="val 38135"/>
            </a:avLst>
          </a:prstGeom>
          <a:solidFill>
            <a:srgbClr val="C0392B"/>
          </a:solidFill>
          <a:ln/>
        </p:spPr>
      </p:sp>
      <p:sp>
        <p:nvSpPr>
          <p:cNvPr id="22" name="Text 20"/>
          <p:cNvSpPr/>
          <p:nvPr/>
        </p:nvSpPr>
        <p:spPr>
          <a:xfrm>
            <a:off x="5549494" y="34061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" y="37490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자기결정이론 (SDT)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3358" y="3831336"/>
            <a:ext cx="71933" cy="155448"/>
          </a:xfrm>
          <a:prstGeom prst="roundRect">
            <a:avLst>
              <a:gd name="adj" fmla="val 38135"/>
            </a:avLst>
          </a:prstGeom>
          <a:solidFill>
            <a:srgbClr val="C0392B"/>
          </a:solidFill>
          <a:ln/>
        </p:spPr>
      </p:sp>
      <p:sp>
        <p:nvSpPr>
          <p:cNvPr id="25" name="Text 23"/>
          <p:cNvSpPr/>
          <p:nvPr/>
        </p:nvSpPr>
        <p:spPr>
          <a:xfrm>
            <a:off x="5549494" y="37490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0080" y="4224528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 외 — 가치-태도-행동(VAB) 1 · SOR 프레임워크 1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172200" y="13716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⑥ 목적지를 어떻게 관리하는가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172200" y="16916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지속가능성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085478" y="1773936"/>
            <a:ext cx="1798320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30" name="Text 28"/>
          <p:cNvSpPr/>
          <p:nvPr/>
        </p:nvSpPr>
        <p:spPr>
          <a:xfrm>
            <a:off x="11081614" y="16916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25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172200" y="20345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정책 · 조례 · 법제도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085478" y="2116836"/>
            <a:ext cx="1438656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33" name="Text 31"/>
          <p:cNvSpPr/>
          <p:nvPr/>
        </p:nvSpPr>
        <p:spPr>
          <a:xfrm>
            <a:off x="11081614" y="20345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172200" y="23774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지역관광 · 지역경제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9085478" y="2459736"/>
            <a:ext cx="1078992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36" name="Text 34"/>
          <p:cNvSpPr/>
          <p:nvPr/>
        </p:nvSpPr>
        <p:spPr>
          <a:xfrm>
            <a:off x="11081614" y="23774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15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172200" y="27203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거버넌스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9085478" y="2802636"/>
            <a:ext cx="50353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39" name="Text 37"/>
          <p:cNvSpPr/>
          <p:nvPr/>
        </p:nvSpPr>
        <p:spPr>
          <a:xfrm>
            <a:off x="11081614" y="27203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172200" y="30632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주권 · 개인정보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9085478" y="3145536"/>
            <a:ext cx="503530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42" name="Text 40"/>
          <p:cNvSpPr/>
          <p:nvPr/>
        </p:nvSpPr>
        <p:spPr>
          <a:xfrm>
            <a:off x="11081614" y="30632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172200" y="34061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경제적 파급효과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9085478" y="3488436"/>
            <a:ext cx="359664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45" name="Text 43"/>
          <p:cNvSpPr/>
          <p:nvPr/>
        </p:nvSpPr>
        <p:spPr>
          <a:xfrm>
            <a:off x="11081614" y="34061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172200" y="37490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문화유산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9085478" y="3831336"/>
            <a:ext cx="287731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48" name="Text 46"/>
          <p:cNvSpPr/>
          <p:nvPr/>
        </p:nvSpPr>
        <p:spPr>
          <a:xfrm>
            <a:off x="11081614" y="37490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6172200" y="4091940"/>
            <a:ext cx="2805379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오버투어리즘 · 과잉관광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9085478" y="4174236"/>
            <a:ext cx="215798" cy="155448"/>
          </a:xfrm>
          <a:prstGeom prst="roundRect">
            <a:avLst>
              <a:gd name="adj" fmla="val 17647"/>
            </a:avLst>
          </a:prstGeom>
          <a:solidFill>
            <a:srgbClr val="C0392B"/>
          </a:solidFill>
          <a:ln/>
        </p:spPr>
      </p:sp>
      <p:sp>
        <p:nvSpPr>
          <p:cNvPr id="51" name="Text 49"/>
          <p:cNvSpPr/>
          <p:nvPr/>
        </p:nvSpPr>
        <p:spPr>
          <a:xfrm>
            <a:off x="11081614" y="4091940"/>
            <a:ext cx="485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6172200" y="448056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 외 — 지불의사(WTP)·CVM 5 · 무장애·포용 1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55" name="Text 53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만족도 36편 vs 오버투어리즘 3편 — 국내 연구는 “만족했나”를 묻고 “너무 많이 온 건 아닌가”는 거의 묻지 않는다</a:t>
            </a:r>
            <a:endParaRPr lang="en-US" sz="1250" dirty="0"/>
          </a:p>
        </p:txBody>
      </p:sp>
      <p:sp>
        <p:nvSpPr>
          <p:cNvPr id="57" name="Text 55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 · 이론 틀과 정책 개념 등장 논문 수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“왼쪽을 보세요. TAM이 열네 편인데 나머지 이론은 전부 한두 편입니다. 이론이 하나에 쏠려 있는 거죠. 오른쪽 아래도 보십시오. 오버투어리즘 세 편, 무장애 한 편입니다. 앞 장에서 만족도가 서른여섯 편이었죠. 국내 연구는 만족했느냐를 묻고 너무 많이 온 건 아니냐는 거의 묻지 않습니다.”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개념 목록 7/7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⑦ 연구 방법 — 어떻게 알아내는가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구조방정식 (SEM)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294022" y="1545336"/>
            <a:ext cx="2435962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6" name="Text 4"/>
          <p:cNvSpPr/>
          <p:nvPr/>
        </p:nvSpPr>
        <p:spPr>
          <a:xfrm>
            <a:off x="6797650" y="14630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059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내용분석 · 문헌고찰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294022" y="1888236"/>
            <a:ext cx="1862794" cy="155448"/>
          </a:xfrm>
          <a:prstGeom prst="roundRect">
            <a:avLst>
              <a:gd name="adj" fmla="val 17647"/>
            </a:avLst>
          </a:prstGeom>
          <a:solidFill>
            <a:srgbClr val="1F4E3D"/>
          </a:solidFill>
          <a:ln/>
        </p:spPr>
      </p:sp>
      <p:sp>
        <p:nvSpPr>
          <p:cNvPr id="9" name="Text 7"/>
          <p:cNvSpPr/>
          <p:nvPr/>
        </p:nvSpPr>
        <p:spPr>
          <a:xfrm>
            <a:off x="6797650" y="18059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21488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텍스트마이닝 · 토픽모델링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294022" y="2231136"/>
            <a:ext cx="1146335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6797650" y="21488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24917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의미연결망 · CONCOR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294022" y="2574036"/>
            <a:ext cx="1003043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6797650" y="24917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" y="28346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척도개발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294022" y="2916936"/>
            <a:ext cx="716459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6797650" y="28346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0080" y="31775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AHP · 델파이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294022" y="3259836"/>
            <a:ext cx="573167" cy="155448"/>
          </a:xfrm>
          <a:prstGeom prst="roundRect">
            <a:avLst>
              <a:gd name="adj" fmla="val 17647"/>
            </a:avLst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6797650" y="31775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40080" y="35204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감성분석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294022" y="3602736"/>
            <a:ext cx="286584" cy="155448"/>
          </a:xfrm>
          <a:prstGeom prst="roundRect">
            <a:avLst>
              <a:gd name="adj" fmla="val 17647"/>
            </a:avLst>
          </a:prstGeom>
          <a:solidFill>
            <a:srgbClr val="C0392B"/>
          </a:solidFill>
          <a:ln/>
        </p:spPr>
      </p:sp>
      <p:sp>
        <p:nvSpPr>
          <p:cNvPr id="24" name="Text 22"/>
          <p:cNvSpPr/>
          <p:nvPr/>
        </p:nvSpPr>
        <p:spPr>
          <a:xfrm>
            <a:off x="6797650" y="35204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40080" y="38633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fsQCA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294022" y="3945636"/>
            <a:ext cx="286584" cy="155448"/>
          </a:xfrm>
          <a:prstGeom prst="roundRect">
            <a:avLst>
              <a:gd name="adj" fmla="val 17647"/>
            </a:avLst>
          </a:prstGeom>
          <a:solidFill>
            <a:srgbClr val="C0392B"/>
          </a:solidFill>
          <a:ln/>
        </p:spPr>
      </p:sp>
      <p:sp>
        <p:nvSpPr>
          <p:cNvPr id="27" name="Text 25"/>
          <p:cNvSpPr/>
          <p:nvPr/>
        </p:nvSpPr>
        <p:spPr>
          <a:xfrm>
            <a:off x="6797650" y="38633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4206240"/>
            <a:ext cx="3518611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IPA (중요도-실행도)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294022" y="4288536"/>
            <a:ext cx="143292" cy="155448"/>
          </a:xfrm>
          <a:prstGeom prst="roundRect">
            <a:avLst>
              <a:gd name="adj" fmla="val 19144"/>
            </a:avLst>
          </a:prstGeom>
          <a:solidFill>
            <a:srgbClr val="C0392B"/>
          </a:solidFill>
          <a:ln/>
        </p:spPr>
      </p:sp>
      <p:sp>
        <p:nvSpPr>
          <p:cNvPr id="30" name="Text 28"/>
          <p:cNvSpPr/>
          <p:nvPr/>
        </p:nvSpPr>
        <p:spPr>
          <a:xfrm>
            <a:off x="6797650" y="4206240"/>
            <a:ext cx="60899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7772400" y="1463040"/>
            <a:ext cx="3776472" cy="3017520"/>
          </a:xfrm>
          <a:prstGeom prst="roundRect">
            <a:avLst>
              <a:gd name="adj" fmla="val 2727"/>
            </a:avLst>
          </a:prstGeom>
          <a:solidFill>
            <a:srgbClr val="FBF4DF"/>
          </a:solidFill>
          <a:ln w="21590">
            <a:solidFill>
              <a:srgbClr val="C9A22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46720" y="160020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6D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방법을 아는 것이 왜 중요한가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046720" y="1920240"/>
            <a:ext cx="3246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논문을 읽을 때 결론보다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‘어떻게 알아냈는가’를 먼저 본다.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같은 주제라도 방법이 다르면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결론이 달라진다.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 — 인천 스마트관광도시를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사례연구로 보면 “성공적”,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계량분석으로 보면 “제한적”.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(3주차에서 직접 비교한다)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36" name="Text 34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795개 고유 키워드 중 상위 45개가 대부분을 차지한다 — 나머지는 한 번씩만 쓰인 말이다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KCI 138편 · 연구 방법 등장 논문 수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“마지막 묶음, 연구 방법입니다. 구조방정식이 열일곱 편으로 가장 많습니다. 설문 돌려서 통계 내는 방식이죠. 오른쪽 상자가 중요합니다. 논문을 읽을 때 결론보다 어떻게 알아냈는지를 먼저 보셔야 합니다. 같은 인천을 놓고도 사례연구는 성공적이라 하고 계량분석은 제한적이라고 합니다. 3주차에 직접 비교하겠습니다.”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01752"/>
            <a:ext cx="10908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적용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오늘의 실습 — 이 목록으로 한 도시를 설명해 보기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10908792" cy="658368"/>
          </a:xfrm>
          <a:prstGeom prst="roundRect">
            <a:avLst>
              <a:gd name="adj" fmla="val 11111"/>
            </a:avLst>
          </a:prstGeom>
          <a:solidFill>
            <a:srgbClr val="FBF4DF"/>
          </a:solidFill>
          <a:ln w="21590">
            <a:solidFill>
              <a:srgbClr val="C9A22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25880"/>
            <a:ext cx="109087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A6D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규칙 하나 — 자기 말로 설명하지 말고, 이 목록에 있는 단어로만 설명한다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5376672" cy="1691640"/>
          </a:xfrm>
          <a:prstGeom prst="roundRect">
            <a:avLst>
              <a:gd name="adj" fmla="val 4865"/>
            </a:avLst>
          </a:prstGeom>
          <a:solidFill>
            <a:srgbClr val="FDEEEC"/>
          </a:solidFill>
          <a:ln w="2032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240280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자기 말로 하면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4400" y="2578608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“앱이 편하고 좋아요”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“요즘 트렌드라 좋은 것 같아요”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914400" y="3401568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설명이 아니라 감상이다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2103120"/>
            <a:ext cx="5376672" cy="1691640"/>
          </a:xfrm>
          <a:prstGeom prst="roundRect">
            <a:avLst>
              <a:gd name="adj" fmla="val 4865"/>
            </a:avLst>
          </a:prstGeom>
          <a:solidFill>
            <a:srgbClr val="F2F6F4"/>
          </a:solidFill>
          <a:ln w="20320">
            <a:solidFill>
              <a:srgbClr val="1F4E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46520" y="2240280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목록으로 하면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46520" y="2578608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“개인화는 되는데 상호작용성이 없다”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“플랫폼은 있는데 스마트인프라가 안 보인다”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446520" y="3401568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4E3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현상을 설명한 것이다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10908792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397764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배포 자료 — 「스마트관광 개념 체크리스트 (A4 1장)」을 발표 준비할 때마다 옆에 놓고 해당 칸에 표시한다.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773168"/>
            <a:ext cx="10908792" cy="548640"/>
          </a:xfrm>
          <a:prstGeom prst="roundRect">
            <a:avLst>
              <a:gd name="adj" fmla="val 11667"/>
            </a:avLst>
          </a:prstGeom>
          <a:solidFill>
            <a:srgbClr val="FDEEEC"/>
          </a:solidFill>
          <a:ln w="22860">
            <a:solidFill>
              <a:srgbClr val="C039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4672" y="48737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C0392B"/>
          </a:solidFill>
          <a:ln/>
        </p:spPr>
      </p:sp>
      <p:sp>
        <p:nvSpPr>
          <p:cNvPr id="18" name="Text 16"/>
          <p:cNvSpPr/>
          <p:nvPr/>
        </p:nvSpPr>
        <p:spPr>
          <a:xfrm>
            <a:off x="804672" y="4873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★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298448" y="47731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9B3B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“설명할 수 있다”는 곧 “이 목록의 단어로 바꿔 말할 수 있다”는 뜻이다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0080" y="5340096"/>
            <a:ext cx="10908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1주차 학습목표 A-1 · A-2 연계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640080" y="5577840"/>
            <a:ext cx="10908792" cy="914400"/>
          </a:xfrm>
          <a:prstGeom prst="roundRect">
            <a:avLst>
              <a:gd name="adj" fmla="val 8000"/>
            </a:avLst>
          </a:prstGeom>
          <a:solidFill>
            <a:srgbClr val="F2F6F4"/>
          </a:solidFill>
          <a:ln w="12700">
            <a:solidFill>
              <a:srgbClr val="D8DED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68680" y="5678424"/>
            <a:ext cx="104515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“이제 실습입니다. 규칙은 하나예요. 자기 말로 설명하지 말고 이 목록의 단어로만 설명하십시오. 왼쪽처럼 말하면 감상이고, 오른쪽처럼 말하면 설명입니다. 개인화는 되는데 상호작용성이 없다. 이렇게요. A4 한 장짜리 체크리스트를 나눠 드릴 테니 발표 준비할 때마다 옆에 놓고 쓰세요.”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06240"/>
            <a:ext cx="4206240" cy="4206240"/>
          </a:xfrm>
          <a:prstGeom prst="ellipse">
            <a:avLst/>
          </a:prstGeom>
          <a:solidFill>
            <a:srgbClr val="143528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300" kern="0" dirty="0">
                <a:solidFill>
                  <a:srgbClr val="C9A22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1주-1회 정리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12801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개념은 외우는 것이 아니라</a:t>
            </a:r>
            <a:endParaRPr lang="en-US" sz="32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바꿔 말하는 도구다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68680" y="293522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2880360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7개 묶음 · 60여 개 용어가 이 분야의 언어다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80160" y="319125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EB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상위개념 · 기술 · 경험 · 속성 · 이론 · 정책 · 방법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68680" y="380390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3749040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정보기술 속성 7개는 외운다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80160" y="40599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EB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편의성 · 개인화 · 접근성 · 상호작용성 · 보안성 · 정보성 · 스마트인프라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68680" y="467258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1280160" y="4617720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숫자가 낮은 칸을 눈여겨본다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60" y="492861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EB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오버투어리즘 3편 · 무장애 1편 · e-Tourism 0편 — 비어 있는 자리다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68680" y="554126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1280160" y="5486400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결론보다 방법을 먼저 본다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5797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EB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같은 도시도 사례연구와 계량분석이 다른 답을 낸다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2026-08-22T10:18:58Z</dcterms:created>
  <dcterms:modified xsi:type="dcterms:W3CDTF">2026-08-22T10:18:58Z</dcterms:modified>
</cp:coreProperties>
</file>