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스마트관광도시 공식 특집관 기준 12개 도시의 선정 시기와 재원 분담비율 요약.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메시지는 국비 단독 사업이 아니라 지방비 1:1 이상의 매칭 구조라는 점.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선정연도별 단계적 변화와 2022년 하동 제외 주의점을 설명.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수업용 핵심 비교표. 주요 대상지는 KTO 특집관/보도자료 기준으로 요약.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재원 구조를 시각적으로 설명하는 핵심 슬라이드.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2020-2021의 핵심은 시범사업과 초기 확산.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하동을 세느냐 여부는 기준에 따라 달라짐. 사용자가 링크로 제시한 KTO 12곳 기준에서는 제외.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2023년은 유형별 공모와 3년 사업구조가 핵심.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수업에서 학생들에게 재원 구조를 왜 봐야 하는지 설명하는 슬라이드.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참고문헌 슬라이드. URL은 발표 후 확인 가능하도록 기재.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6565392"/>
            <a:ext cx="11064240" cy="0"/>
          </a:xfrm>
          <a:prstGeom prst="line">
            <a:avLst/>
          </a:prstGeom>
          <a:noFill/>
          <a:ln w="10160">
            <a:solidFill>
              <a:srgbClr val="D8DEE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620256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스마트관광도시 선정 시기·재원 구조 | 2026.09.09 확인</a:t>
            </a:r>
            <a:endParaRPr lang="en-US" sz="760" dirty="0"/>
          </a:p>
        </p:txBody>
      </p:sp>
      <p:sp>
        <p:nvSpPr>
          <p:cNvPr id="4" name="Text 2"/>
          <p:cNvSpPr/>
          <p:nvPr/>
        </p:nvSpPr>
        <p:spPr>
          <a:xfrm>
            <a:off x="9326880" y="662025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자료: KTO·MCST·정책브리핑 등</a:t>
            </a:r>
            <a:endParaRPr lang="en-US" sz="7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8580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국내 스마트관광도시 12곳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225296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선정 시기와 재원 투입 구조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94944" y="1874520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한국관광공사 스마트관광도시 특집관의 12개 도시 기준</a:t>
            </a:r>
            <a:endParaRPr lang="en-US" sz="1330" dirty="0"/>
          </a:p>
          <a:p>
            <a:pPr indent="0" marL="0">
              <a:buNone/>
            </a:pPr>
            <a:r>
              <a:rPr lang="en-US" sz="13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국비·지방비·민간현물의 분담 구조를 한눈에 정리</a:t>
            </a:r>
            <a:endParaRPr lang="en-US" sz="1330" dirty="0"/>
          </a:p>
        </p:txBody>
      </p:sp>
      <p:sp>
        <p:nvSpPr>
          <p:cNvPr id="5" name="Text 3"/>
          <p:cNvSpPr/>
          <p:nvPr/>
        </p:nvSpPr>
        <p:spPr>
          <a:xfrm>
            <a:off x="713232" y="2761488"/>
            <a:ext cx="1691640" cy="310896"/>
          </a:xfrm>
          <a:prstGeom prst="rect">
            <a:avLst/>
          </a:prstGeom>
          <a:solidFill>
            <a:srgbClr val="DBEAFE"/>
          </a:solidFill>
          <a:ln>
            <a:solidFill>
              <a:srgbClr val="DBEAFE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기준일 2026.09.09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606040" y="2761488"/>
            <a:ext cx="1508760" cy="310896"/>
          </a:xfrm>
          <a:prstGeom prst="rect">
            <a:avLst/>
          </a:prstGeom>
          <a:solidFill>
            <a:srgbClr val="D1FAE5"/>
          </a:solidFill>
          <a:ln>
            <a:solidFill>
              <a:srgbClr val="D1FAE5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59669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공식 12곳 기준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315968" y="2761488"/>
            <a:ext cx="1965960" cy="310896"/>
          </a:xfrm>
          <a:prstGeom prst="rect">
            <a:avLst/>
          </a:prstGeom>
          <a:solidFill>
            <a:srgbClr val="F8E8B7"/>
          </a:solidFill>
          <a:ln>
            <a:solidFill>
              <a:srgbClr val="F8E8B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 분담비율 중심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275320" y="1024128"/>
            <a:ext cx="19202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12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8275320" y="1993392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498080" y="37033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 · 수원 · 대구 · 여수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498080" y="41148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 · 청주 · 경주 · 남원 · 양양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498080" y="45262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 · 인제 · 통영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출처: 한국관광공사 스마트관광도시 특집관, MCST·KTO 보도자료, 정책브리핑.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오늘은 국내 스마트관광도시 12곳의 선정 흐름과 재원 분담 구조를 살펴보겠습니다. 핵심은 국비 단독이 아니라 지방비와 민간이 결합되는 공동투자형 사업이라는 점입니다.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핵심 결론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스마트관광도시는 “정부 전액 투자”가 아니라 지자체·민간과 함께 조성하는 공동투자형 정책사업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86384" y="1325880"/>
            <a:ext cx="1920240" cy="493776"/>
          </a:xfrm>
          <a:prstGeom prst="rect">
            <a:avLst/>
          </a:prstGeom>
          <a:solidFill>
            <a:srgbClr val="EEF2FF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12곳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86384" y="1837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공식 특집관 기준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2971800" y="1325880"/>
            <a:ext cx="1920240" cy="493776"/>
          </a:xfrm>
          <a:prstGeom prst="rect">
            <a:avLst/>
          </a:prstGeom>
          <a:solidFill>
            <a:srgbClr val="FEF3C7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2971800" y="1837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기본 국비 지원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157216" y="1325880"/>
            <a:ext cx="1920240" cy="493776"/>
          </a:xfrm>
          <a:prstGeom prst="rect">
            <a:avLst/>
          </a:prstGeom>
          <a:solidFill>
            <a:srgbClr val="E0F2FE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최대 45억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157216" y="1837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2023년 이후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342632" y="1325880"/>
            <a:ext cx="1920240" cy="493776"/>
          </a:xfrm>
          <a:prstGeom prst="rect">
            <a:avLst/>
          </a:prstGeom>
          <a:solidFill>
            <a:srgbClr val="D1FAE5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59669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1:1 이상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342632" y="1837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기본 구조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68680" y="29260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해석 포인트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0120" y="3429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국비는 마중물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3328416" y="3410712"/>
            <a:ext cx="7589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도시별 재원 구조는 국비 50% 이하, 지방비 50% 이상으로 읽는 것이 안전합니다.</a:t>
            </a:r>
            <a:endParaRPr lang="en-US" sz="1120" dirty="0"/>
          </a:p>
        </p:txBody>
      </p:sp>
      <p:sp>
        <p:nvSpPr>
          <p:cNvPr id="15" name="Text 13"/>
          <p:cNvSpPr/>
          <p:nvPr/>
        </p:nvSpPr>
        <p:spPr>
          <a:xfrm>
            <a:off x="960120" y="40965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 인천은 예외적 구조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3328416" y="4078224"/>
            <a:ext cx="7589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35억 + 지방비 35억 + 민간현물 18억 = 총 88억으로 조성되었습니다.</a:t>
            </a:r>
            <a:endParaRPr lang="en-US" sz="1120" dirty="0"/>
          </a:p>
        </p:txBody>
      </p:sp>
      <p:sp>
        <p:nvSpPr>
          <p:cNvPr id="17" name="Text 15"/>
          <p:cNvSpPr/>
          <p:nvPr/>
        </p:nvSpPr>
        <p:spPr>
          <a:xfrm>
            <a:off x="960120" y="47640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2023년부터 사업 설계 변화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3328416" y="4745736"/>
            <a:ext cx="7589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3년간 운영·고도화 구조로 확대되며 국비 지원 한도도 최대 45억으로 커졌습니다.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근거: KTO 보도자료(2021.06.15), 정책브리핑(2023.03.06), 인천 스마트관광도시 출범 보도(2021.07.29).</a:t>
            </a:r>
            <a:endParaRPr lang="en-US" sz="570" dirty="0"/>
          </a:p>
        </p:txBody>
      </p:sp>
      <p:sp>
        <p:nvSpPr>
          <p:cNvPr id="20" name="Shape 18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핵심 결론은 세 가지입니다. 공식 12곳을 기준으로 초기 국비는 35억 원, 2023년 이후에는 최대 45억 원까지 확대되었고 기본은 1:1 이상 매칭입니다.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선정 시기 흐름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 시범사업 → 2021 확산 → 2022 다지역 선정 → 2023 3년형 사업으로 변화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1124712" y="1965960"/>
            <a:ext cx="9464040" cy="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1005840" y="1810512"/>
            <a:ext cx="310896" cy="310896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" y="1335024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48640" y="21396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시범사업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95528" y="2560320"/>
            <a:ext cx="731520" cy="310896"/>
          </a:xfrm>
          <a:prstGeom prst="rect">
            <a:avLst/>
          </a:prstGeom>
          <a:solidFill>
            <a:srgbClr val="C89B3C"/>
          </a:solidFill>
          <a:ln>
            <a:solidFill>
              <a:srgbClr val="C89B3C"/>
            </a:solidFill>
          </a:ln>
        </p:spPr>
        <p:txBody>
          <a:bodyPr wrap="square" lIns="127" tIns="127" rIns="127" bIns="127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1곳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" y="3054096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</a:t>
            </a:r>
            <a:endParaRPr lang="en-US" sz="1040" dirty="0"/>
          </a:p>
        </p:txBody>
      </p:sp>
      <p:sp>
        <p:nvSpPr>
          <p:cNvPr id="10" name="Text 8"/>
          <p:cNvSpPr/>
          <p:nvPr/>
        </p:nvSpPr>
        <p:spPr>
          <a:xfrm>
            <a:off x="91440" y="3767328"/>
            <a:ext cx="21488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35억 + 지방비 35억</a:t>
            </a:r>
            <a:endParaRPr lang="en-US" sz="960" dirty="0"/>
          </a:p>
          <a:p>
            <a:pPr algn="ctr" indent="0" marL="0">
              <a:buNone/>
            </a:pPr>
            <a:r>
              <a:rPr lang="en-US" sz="96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+ 민간현물 18억</a:t>
            </a:r>
            <a:endParaRPr lang="en-US" sz="960" dirty="0"/>
          </a:p>
        </p:txBody>
      </p:sp>
      <p:sp>
        <p:nvSpPr>
          <p:cNvPr id="11" name="Shape 9"/>
          <p:cNvSpPr/>
          <p:nvPr/>
        </p:nvSpPr>
        <p:spPr>
          <a:xfrm>
            <a:off x="3794760" y="1810512"/>
            <a:ext cx="310896" cy="310896"/>
          </a:xfrm>
          <a:prstGeom prst="ellipse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38728" y="1335024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337560" y="21396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확산기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84448" y="2560320"/>
            <a:ext cx="731520" cy="310896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127" tIns="127" rIns="127" bIns="127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3곳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916936" y="3054096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수원 · 대구 · 여수</a:t>
            </a:r>
            <a:endParaRPr lang="en-US" sz="1040" dirty="0"/>
          </a:p>
        </p:txBody>
      </p:sp>
      <p:sp>
        <p:nvSpPr>
          <p:cNvPr id="16" name="Text 14"/>
          <p:cNvSpPr/>
          <p:nvPr/>
        </p:nvSpPr>
        <p:spPr>
          <a:xfrm>
            <a:off x="2880360" y="3767328"/>
            <a:ext cx="21488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35억 + 지방비 35억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6583680" y="1810512"/>
            <a:ext cx="310896" cy="310896"/>
          </a:xfrm>
          <a:prstGeom prst="ellipse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27648" y="1335024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126480" y="21396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다지역 선정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373368" y="2560320"/>
            <a:ext cx="731520" cy="310896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127" tIns="127" rIns="127" bIns="127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5곳*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705856" y="3054096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 · 청주 · 경주</a:t>
            </a:r>
            <a:endParaRPr lang="en-US" sz="1040" dirty="0"/>
          </a:p>
          <a:p>
            <a:pPr algn="ctr" indent="0" marL="0">
              <a:buNone/>
            </a:pPr>
            <a:r>
              <a:rPr lang="en-US" sz="10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남원 · 양양</a:t>
            </a:r>
            <a:endParaRPr lang="en-US" sz="1040" dirty="0"/>
          </a:p>
        </p:txBody>
      </p:sp>
      <p:sp>
        <p:nvSpPr>
          <p:cNvPr id="22" name="Text 20"/>
          <p:cNvSpPr/>
          <p:nvPr/>
        </p:nvSpPr>
        <p:spPr>
          <a:xfrm>
            <a:off x="5669280" y="3767328"/>
            <a:ext cx="21488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35억 + 지방비 1:1 이상</a:t>
            </a:r>
            <a:endParaRPr lang="en-US" sz="960" dirty="0"/>
          </a:p>
        </p:txBody>
      </p:sp>
      <p:sp>
        <p:nvSpPr>
          <p:cNvPr id="23" name="Shape 21"/>
          <p:cNvSpPr/>
          <p:nvPr/>
        </p:nvSpPr>
        <p:spPr>
          <a:xfrm>
            <a:off x="9372600" y="1810512"/>
            <a:ext cx="310896" cy="310896"/>
          </a:xfrm>
          <a:prstGeom prst="ellipse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16568" y="1335024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915400" y="21396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3년형 사업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9162288" y="2560320"/>
            <a:ext cx="731520" cy="310896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127" tIns="127" rIns="127" bIns="127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3곳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494776" y="3054096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 · 인제 · 통영</a:t>
            </a:r>
            <a:endParaRPr lang="en-US" sz="1040" dirty="0"/>
          </a:p>
        </p:txBody>
      </p:sp>
      <p:sp>
        <p:nvSpPr>
          <p:cNvPr id="28" name="Text 26"/>
          <p:cNvSpPr/>
          <p:nvPr/>
        </p:nvSpPr>
        <p:spPr>
          <a:xfrm>
            <a:off x="8458200" y="3767328"/>
            <a:ext cx="21488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최대 45억 + 지방비 1:1 이상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786384" y="521208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BE12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* 2022년에는 하동까지 6곳이 선정되었으나, 현재 KTO 스마트관광도시 12 특집관 기준에는 하동이 포함되지 않습니다.</a:t>
            </a:r>
            <a:endParaRPr lang="en-US" sz="920" dirty="0"/>
          </a:p>
        </p:txBody>
      </p:sp>
      <p:sp>
        <p:nvSpPr>
          <p:cNvPr id="30" name="Text 28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출처: KTO 스마트관광도시 특집관, KTO 2021·2022 보도자료, 정책브리핑 2023.03.06.</a:t>
            </a:r>
            <a:endParaRPr lang="en-US" sz="570" dirty="0"/>
          </a:p>
        </p:txBody>
      </p:sp>
      <p:sp>
        <p:nvSpPr>
          <p:cNvPr id="31" name="Shape 29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선정 흐름은 2020년 인천 시범사업에서 출발해 2021년 3개 도시, 2022년 다지역 선정, 2023년 3년형 사업으로 변화했습니다.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12개 도시 선정 현황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도시별 선정 시기·대상지·재원 구조를 한 장으로 요약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777240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선정</a:t>
            </a:r>
            <a:endParaRPr lang="en-US" sz="840" dirty="0"/>
          </a:p>
        </p:txBody>
      </p:sp>
      <p:sp>
        <p:nvSpPr>
          <p:cNvPr id="5" name="Text 3"/>
          <p:cNvSpPr/>
          <p:nvPr/>
        </p:nvSpPr>
        <p:spPr>
          <a:xfrm>
            <a:off x="1280160" y="1234440"/>
            <a:ext cx="640080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1920240" y="1234440"/>
            <a:ext cx="2606040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주요 대상지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4526280" y="1234440"/>
            <a:ext cx="960120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5486400" y="1234440"/>
            <a:ext cx="1920240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지방비/민간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7406640" y="1234440"/>
            <a:ext cx="987552" cy="310896"/>
          </a:xfrm>
          <a:prstGeom prst="rect">
            <a:avLst/>
          </a:prstGeom>
          <a:solidFill>
            <a:srgbClr val="0B1F40"/>
          </a:solidFill>
          <a:ln>
            <a:solidFill>
              <a:srgbClr val="FFFFFF">
                <a:alpha val="60000"/>
              </a:srgbClr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비율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502920" y="1563624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2020.09</a:t>
            </a:r>
            <a:endParaRPr lang="en-US" sz="695" dirty="0"/>
          </a:p>
        </p:txBody>
      </p:sp>
      <p:sp>
        <p:nvSpPr>
          <p:cNvPr id="11" name="Text 9"/>
          <p:cNvSpPr/>
          <p:nvPr/>
        </p:nvSpPr>
        <p:spPr>
          <a:xfrm>
            <a:off x="1280160" y="1563624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</a:t>
            </a:r>
            <a:endParaRPr lang="en-US" sz="695" dirty="0"/>
          </a:p>
        </p:txBody>
      </p:sp>
      <p:sp>
        <p:nvSpPr>
          <p:cNvPr id="12" name="Text 10"/>
          <p:cNvSpPr/>
          <p:nvPr/>
        </p:nvSpPr>
        <p:spPr>
          <a:xfrm>
            <a:off x="1920240" y="1563624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중구 개항장</a:t>
            </a:r>
            <a:endParaRPr lang="en-US" sz="695" dirty="0"/>
          </a:p>
        </p:txBody>
      </p:sp>
      <p:sp>
        <p:nvSpPr>
          <p:cNvPr id="13" name="Text 11"/>
          <p:cNvSpPr/>
          <p:nvPr/>
        </p:nvSpPr>
        <p:spPr>
          <a:xfrm>
            <a:off x="4526280" y="1563624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14" name="Text 12"/>
          <p:cNvSpPr/>
          <p:nvPr/>
        </p:nvSpPr>
        <p:spPr>
          <a:xfrm>
            <a:off x="5486400" y="1563624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35억 + 민간현물 18억</a:t>
            </a:r>
            <a:endParaRPr lang="en-US" sz="695" dirty="0"/>
          </a:p>
        </p:txBody>
      </p:sp>
      <p:sp>
        <p:nvSpPr>
          <p:cNvPr id="15" name="Text 13"/>
          <p:cNvSpPr/>
          <p:nvPr/>
        </p:nvSpPr>
        <p:spPr>
          <a:xfrm>
            <a:off x="7406640" y="1563624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39.8:39.8:20.5</a:t>
            </a:r>
            <a:endParaRPr lang="en-US" sz="695" dirty="0"/>
          </a:p>
        </p:txBody>
      </p:sp>
      <p:sp>
        <p:nvSpPr>
          <p:cNvPr id="16" name="Text 14"/>
          <p:cNvSpPr/>
          <p:nvPr/>
        </p:nvSpPr>
        <p:spPr>
          <a:xfrm>
            <a:off x="502920" y="1879092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</a:t>
            </a:r>
            <a:endParaRPr lang="en-US" sz="695" dirty="0"/>
          </a:p>
        </p:txBody>
      </p:sp>
      <p:sp>
        <p:nvSpPr>
          <p:cNvPr id="17" name="Text 15"/>
          <p:cNvSpPr/>
          <p:nvPr/>
        </p:nvSpPr>
        <p:spPr>
          <a:xfrm>
            <a:off x="1280160" y="1879092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수원</a:t>
            </a:r>
            <a:endParaRPr lang="en-US" sz="695" dirty="0"/>
          </a:p>
        </p:txBody>
      </p:sp>
      <p:sp>
        <p:nvSpPr>
          <p:cNvPr id="18" name="Text 16"/>
          <p:cNvSpPr/>
          <p:nvPr/>
        </p:nvSpPr>
        <p:spPr>
          <a:xfrm>
            <a:off x="1920240" y="1879092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수원화성 관광특구</a:t>
            </a:r>
            <a:endParaRPr lang="en-US" sz="695" dirty="0"/>
          </a:p>
        </p:txBody>
      </p:sp>
      <p:sp>
        <p:nvSpPr>
          <p:cNvPr id="19" name="Text 17"/>
          <p:cNvSpPr/>
          <p:nvPr/>
        </p:nvSpPr>
        <p:spPr>
          <a:xfrm>
            <a:off x="4526280" y="1879092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20" name="Text 18"/>
          <p:cNvSpPr/>
          <p:nvPr/>
        </p:nvSpPr>
        <p:spPr>
          <a:xfrm>
            <a:off x="5486400" y="1879092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35억</a:t>
            </a:r>
            <a:endParaRPr lang="en-US" sz="695" dirty="0"/>
          </a:p>
        </p:txBody>
      </p:sp>
      <p:sp>
        <p:nvSpPr>
          <p:cNvPr id="21" name="Text 19"/>
          <p:cNvSpPr/>
          <p:nvPr/>
        </p:nvSpPr>
        <p:spPr>
          <a:xfrm>
            <a:off x="7406640" y="1879092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50:50</a:t>
            </a:r>
            <a:endParaRPr lang="en-US" sz="695" dirty="0"/>
          </a:p>
        </p:txBody>
      </p:sp>
      <p:sp>
        <p:nvSpPr>
          <p:cNvPr id="22" name="Text 20"/>
          <p:cNvSpPr/>
          <p:nvPr/>
        </p:nvSpPr>
        <p:spPr>
          <a:xfrm>
            <a:off x="502920" y="2194560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</a:t>
            </a:r>
            <a:endParaRPr lang="en-US" sz="695" dirty="0"/>
          </a:p>
        </p:txBody>
      </p:sp>
      <p:sp>
        <p:nvSpPr>
          <p:cNvPr id="23" name="Text 21"/>
          <p:cNvSpPr/>
          <p:nvPr/>
        </p:nvSpPr>
        <p:spPr>
          <a:xfrm>
            <a:off x="1280160" y="2194560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대구</a:t>
            </a:r>
            <a:endParaRPr lang="en-US" sz="695" dirty="0"/>
          </a:p>
        </p:txBody>
      </p:sp>
      <p:sp>
        <p:nvSpPr>
          <p:cNvPr id="24" name="Text 22"/>
          <p:cNvSpPr/>
          <p:nvPr/>
        </p:nvSpPr>
        <p:spPr>
          <a:xfrm>
            <a:off x="1920240" y="2194560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수성못·들안길 일원</a:t>
            </a:r>
            <a:endParaRPr lang="en-US" sz="695" dirty="0"/>
          </a:p>
        </p:txBody>
      </p:sp>
      <p:sp>
        <p:nvSpPr>
          <p:cNvPr id="25" name="Text 23"/>
          <p:cNvSpPr/>
          <p:nvPr/>
        </p:nvSpPr>
        <p:spPr>
          <a:xfrm>
            <a:off x="4526280" y="2194560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26" name="Text 24"/>
          <p:cNvSpPr/>
          <p:nvPr/>
        </p:nvSpPr>
        <p:spPr>
          <a:xfrm>
            <a:off x="5486400" y="2194560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35억</a:t>
            </a:r>
            <a:endParaRPr lang="en-US" sz="695" dirty="0"/>
          </a:p>
        </p:txBody>
      </p:sp>
      <p:sp>
        <p:nvSpPr>
          <p:cNvPr id="27" name="Text 25"/>
          <p:cNvSpPr/>
          <p:nvPr/>
        </p:nvSpPr>
        <p:spPr>
          <a:xfrm>
            <a:off x="7406640" y="2194560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50:50</a:t>
            </a:r>
            <a:endParaRPr lang="en-US" sz="695" dirty="0"/>
          </a:p>
        </p:txBody>
      </p:sp>
      <p:sp>
        <p:nvSpPr>
          <p:cNvPr id="28" name="Text 26"/>
          <p:cNvSpPr/>
          <p:nvPr/>
        </p:nvSpPr>
        <p:spPr>
          <a:xfrm>
            <a:off x="502920" y="2510028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</a:t>
            </a:r>
            <a:endParaRPr lang="en-US" sz="695" dirty="0"/>
          </a:p>
        </p:txBody>
      </p:sp>
      <p:sp>
        <p:nvSpPr>
          <p:cNvPr id="29" name="Text 27"/>
          <p:cNvSpPr/>
          <p:nvPr/>
        </p:nvSpPr>
        <p:spPr>
          <a:xfrm>
            <a:off x="1280160" y="2510028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여수</a:t>
            </a:r>
            <a:endParaRPr lang="en-US" sz="695" dirty="0"/>
          </a:p>
        </p:txBody>
      </p:sp>
      <p:sp>
        <p:nvSpPr>
          <p:cNvPr id="30" name="Text 28"/>
          <p:cNvSpPr/>
          <p:nvPr/>
        </p:nvSpPr>
        <p:spPr>
          <a:xfrm>
            <a:off x="1920240" y="2510028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이순신광장·종포해양공원</a:t>
            </a:r>
            <a:endParaRPr lang="en-US" sz="695" dirty="0"/>
          </a:p>
        </p:txBody>
      </p:sp>
      <p:sp>
        <p:nvSpPr>
          <p:cNvPr id="31" name="Text 29"/>
          <p:cNvSpPr/>
          <p:nvPr/>
        </p:nvSpPr>
        <p:spPr>
          <a:xfrm>
            <a:off x="4526280" y="2510028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32" name="Text 30"/>
          <p:cNvSpPr/>
          <p:nvPr/>
        </p:nvSpPr>
        <p:spPr>
          <a:xfrm>
            <a:off x="5486400" y="2510028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도비 7억 + 시비 28억</a:t>
            </a:r>
            <a:endParaRPr lang="en-US" sz="695" dirty="0"/>
          </a:p>
        </p:txBody>
      </p:sp>
      <p:sp>
        <p:nvSpPr>
          <p:cNvPr id="33" name="Text 31"/>
          <p:cNvSpPr/>
          <p:nvPr/>
        </p:nvSpPr>
        <p:spPr>
          <a:xfrm>
            <a:off x="7406640" y="2510028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50:50</a:t>
            </a:r>
            <a:endParaRPr lang="en-US" sz="695" dirty="0"/>
          </a:p>
        </p:txBody>
      </p:sp>
      <p:sp>
        <p:nvSpPr>
          <p:cNvPr id="34" name="Text 32"/>
          <p:cNvSpPr/>
          <p:nvPr/>
        </p:nvSpPr>
        <p:spPr>
          <a:xfrm>
            <a:off x="502920" y="2825496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2022.03</a:t>
            </a:r>
            <a:endParaRPr lang="en-US" sz="695" dirty="0"/>
          </a:p>
        </p:txBody>
      </p:sp>
      <p:sp>
        <p:nvSpPr>
          <p:cNvPr id="35" name="Text 33"/>
          <p:cNvSpPr/>
          <p:nvPr/>
        </p:nvSpPr>
        <p:spPr>
          <a:xfrm>
            <a:off x="1280160" y="2825496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</a:t>
            </a:r>
            <a:endParaRPr lang="en-US" sz="695" dirty="0"/>
          </a:p>
        </p:txBody>
      </p:sp>
      <p:sp>
        <p:nvSpPr>
          <p:cNvPr id="36" name="Text 34"/>
          <p:cNvSpPr/>
          <p:nvPr/>
        </p:nvSpPr>
        <p:spPr>
          <a:xfrm>
            <a:off x="1920240" y="2825496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장생포 고래문화특구</a:t>
            </a:r>
            <a:endParaRPr lang="en-US" sz="695" dirty="0"/>
          </a:p>
        </p:txBody>
      </p:sp>
      <p:sp>
        <p:nvSpPr>
          <p:cNvPr id="37" name="Text 35"/>
          <p:cNvSpPr/>
          <p:nvPr/>
        </p:nvSpPr>
        <p:spPr>
          <a:xfrm>
            <a:off x="4526280" y="2825496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38" name="Text 36"/>
          <p:cNvSpPr/>
          <p:nvPr/>
        </p:nvSpPr>
        <p:spPr>
          <a:xfrm>
            <a:off x="5486400" y="2825496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39" name="Text 37"/>
          <p:cNvSpPr/>
          <p:nvPr/>
        </p:nvSpPr>
        <p:spPr>
          <a:xfrm>
            <a:off x="7406640" y="2825496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40" name="Text 38"/>
          <p:cNvSpPr/>
          <p:nvPr/>
        </p:nvSpPr>
        <p:spPr>
          <a:xfrm>
            <a:off x="502920" y="3140964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2022.03</a:t>
            </a:r>
            <a:endParaRPr lang="en-US" sz="695" dirty="0"/>
          </a:p>
        </p:txBody>
      </p:sp>
      <p:sp>
        <p:nvSpPr>
          <p:cNvPr id="41" name="Text 39"/>
          <p:cNvSpPr/>
          <p:nvPr/>
        </p:nvSpPr>
        <p:spPr>
          <a:xfrm>
            <a:off x="1280160" y="3140964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청주</a:t>
            </a:r>
            <a:endParaRPr lang="en-US" sz="695" dirty="0"/>
          </a:p>
        </p:txBody>
      </p:sp>
      <p:sp>
        <p:nvSpPr>
          <p:cNvPr id="42" name="Text 40"/>
          <p:cNvSpPr/>
          <p:nvPr/>
        </p:nvSpPr>
        <p:spPr>
          <a:xfrm>
            <a:off x="1920240" y="3140964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문화제조창·원도심</a:t>
            </a:r>
            <a:endParaRPr lang="en-US" sz="695" dirty="0"/>
          </a:p>
        </p:txBody>
      </p:sp>
      <p:sp>
        <p:nvSpPr>
          <p:cNvPr id="43" name="Text 41"/>
          <p:cNvSpPr/>
          <p:nvPr/>
        </p:nvSpPr>
        <p:spPr>
          <a:xfrm>
            <a:off x="4526280" y="3140964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44" name="Text 42"/>
          <p:cNvSpPr/>
          <p:nvPr/>
        </p:nvSpPr>
        <p:spPr>
          <a:xfrm>
            <a:off x="5486400" y="3140964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45" name="Text 43"/>
          <p:cNvSpPr/>
          <p:nvPr/>
        </p:nvSpPr>
        <p:spPr>
          <a:xfrm>
            <a:off x="7406640" y="3140964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46" name="Text 44"/>
          <p:cNvSpPr/>
          <p:nvPr/>
        </p:nvSpPr>
        <p:spPr>
          <a:xfrm>
            <a:off x="502920" y="3456432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2022.03</a:t>
            </a:r>
            <a:endParaRPr lang="en-US" sz="695" dirty="0"/>
          </a:p>
        </p:txBody>
      </p:sp>
      <p:sp>
        <p:nvSpPr>
          <p:cNvPr id="47" name="Text 45"/>
          <p:cNvSpPr/>
          <p:nvPr/>
        </p:nvSpPr>
        <p:spPr>
          <a:xfrm>
            <a:off x="1280160" y="3456432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경주</a:t>
            </a:r>
            <a:endParaRPr lang="en-US" sz="695" dirty="0"/>
          </a:p>
        </p:txBody>
      </p:sp>
      <p:sp>
        <p:nvSpPr>
          <p:cNvPr id="48" name="Text 46"/>
          <p:cNvSpPr/>
          <p:nvPr/>
        </p:nvSpPr>
        <p:spPr>
          <a:xfrm>
            <a:off x="1920240" y="3456432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황리단길 일원</a:t>
            </a:r>
            <a:endParaRPr lang="en-US" sz="695" dirty="0"/>
          </a:p>
        </p:txBody>
      </p:sp>
      <p:sp>
        <p:nvSpPr>
          <p:cNvPr id="49" name="Text 47"/>
          <p:cNvSpPr/>
          <p:nvPr/>
        </p:nvSpPr>
        <p:spPr>
          <a:xfrm>
            <a:off x="4526280" y="3456432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50" name="Text 48"/>
          <p:cNvSpPr/>
          <p:nvPr/>
        </p:nvSpPr>
        <p:spPr>
          <a:xfrm>
            <a:off x="5486400" y="3456432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51" name="Text 49"/>
          <p:cNvSpPr/>
          <p:nvPr/>
        </p:nvSpPr>
        <p:spPr>
          <a:xfrm>
            <a:off x="7406640" y="3456432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52" name="Text 50"/>
          <p:cNvSpPr/>
          <p:nvPr/>
        </p:nvSpPr>
        <p:spPr>
          <a:xfrm>
            <a:off x="502920" y="3771900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2022.03</a:t>
            </a:r>
            <a:endParaRPr lang="en-US" sz="695" dirty="0"/>
          </a:p>
        </p:txBody>
      </p:sp>
      <p:sp>
        <p:nvSpPr>
          <p:cNvPr id="53" name="Text 51"/>
          <p:cNvSpPr/>
          <p:nvPr/>
        </p:nvSpPr>
        <p:spPr>
          <a:xfrm>
            <a:off x="1280160" y="3771900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남원</a:t>
            </a:r>
            <a:endParaRPr lang="en-US" sz="695" dirty="0"/>
          </a:p>
        </p:txBody>
      </p:sp>
      <p:sp>
        <p:nvSpPr>
          <p:cNvPr id="54" name="Text 52"/>
          <p:cNvSpPr/>
          <p:nvPr/>
        </p:nvSpPr>
        <p:spPr>
          <a:xfrm>
            <a:off x="1920240" y="3771900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광한루 전통문화체험지구</a:t>
            </a:r>
            <a:endParaRPr lang="en-US" sz="695" dirty="0"/>
          </a:p>
        </p:txBody>
      </p:sp>
      <p:sp>
        <p:nvSpPr>
          <p:cNvPr id="55" name="Text 53"/>
          <p:cNvSpPr/>
          <p:nvPr/>
        </p:nvSpPr>
        <p:spPr>
          <a:xfrm>
            <a:off x="4526280" y="3771900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56" name="Text 54"/>
          <p:cNvSpPr/>
          <p:nvPr/>
        </p:nvSpPr>
        <p:spPr>
          <a:xfrm>
            <a:off x="5486400" y="3771900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57" name="Text 55"/>
          <p:cNvSpPr/>
          <p:nvPr/>
        </p:nvSpPr>
        <p:spPr>
          <a:xfrm>
            <a:off x="7406640" y="3771900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58" name="Text 56"/>
          <p:cNvSpPr/>
          <p:nvPr/>
        </p:nvSpPr>
        <p:spPr>
          <a:xfrm>
            <a:off x="502920" y="4087368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2022.03</a:t>
            </a:r>
            <a:endParaRPr lang="en-US" sz="695" dirty="0"/>
          </a:p>
        </p:txBody>
      </p:sp>
      <p:sp>
        <p:nvSpPr>
          <p:cNvPr id="59" name="Text 57"/>
          <p:cNvSpPr/>
          <p:nvPr/>
        </p:nvSpPr>
        <p:spPr>
          <a:xfrm>
            <a:off x="1280160" y="4087368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양양</a:t>
            </a:r>
            <a:endParaRPr lang="en-US" sz="695" dirty="0"/>
          </a:p>
        </p:txBody>
      </p:sp>
      <p:sp>
        <p:nvSpPr>
          <p:cNvPr id="60" name="Text 58"/>
          <p:cNvSpPr/>
          <p:nvPr/>
        </p:nvSpPr>
        <p:spPr>
          <a:xfrm>
            <a:off x="1920240" y="4087368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서피비치로드</a:t>
            </a:r>
            <a:endParaRPr lang="en-US" sz="695" dirty="0"/>
          </a:p>
        </p:txBody>
      </p:sp>
      <p:sp>
        <p:nvSpPr>
          <p:cNvPr id="61" name="Text 59"/>
          <p:cNvSpPr/>
          <p:nvPr/>
        </p:nvSpPr>
        <p:spPr>
          <a:xfrm>
            <a:off x="4526280" y="4087368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35억</a:t>
            </a:r>
            <a:endParaRPr lang="en-US" sz="695" dirty="0"/>
          </a:p>
        </p:txBody>
      </p:sp>
      <p:sp>
        <p:nvSpPr>
          <p:cNvPr id="62" name="Text 60"/>
          <p:cNvSpPr/>
          <p:nvPr/>
        </p:nvSpPr>
        <p:spPr>
          <a:xfrm>
            <a:off x="5486400" y="4087368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63" name="Text 61"/>
          <p:cNvSpPr/>
          <p:nvPr/>
        </p:nvSpPr>
        <p:spPr>
          <a:xfrm>
            <a:off x="7406640" y="4087368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64" name="Text 62"/>
          <p:cNvSpPr/>
          <p:nvPr/>
        </p:nvSpPr>
        <p:spPr>
          <a:xfrm>
            <a:off x="502920" y="4402836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2023.03</a:t>
            </a:r>
            <a:endParaRPr lang="en-US" sz="695" dirty="0"/>
          </a:p>
        </p:txBody>
      </p:sp>
      <p:sp>
        <p:nvSpPr>
          <p:cNvPr id="65" name="Text 63"/>
          <p:cNvSpPr/>
          <p:nvPr/>
        </p:nvSpPr>
        <p:spPr>
          <a:xfrm>
            <a:off x="1280160" y="4402836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</a:t>
            </a:r>
            <a:endParaRPr lang="en-US" sz="695" dirty="0"/>
          </a:p>
        </p:txBody>
      </p:sp>
      <p:sp>
        <p:nvSpPr>
          <p:cNvPr id="66" name="Text 64"/>
          <p:cNvSpPr/>
          <p:nvPr/>
        </p:nvSpPr>
        <p:spPr>
          <a:xfrm>
            <a:off x="1920240" y="4402836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한국민속촌–G뮤지엄파크</a:t>
            </a:r>
            <a:endParaRPr lang="en-US" sz="695" dirty="0"/>
          </a:p>
        </p:txBody>
      </p:sp>
      <p:sp>
        <p:nvSpPr>
          <p:cNvPr id="67" name="Text 65"/>
          <p:cNvSpPr/>
          <p:nvPr/>
        </p:nvSpPr>
        <p:spPr>
          <a:xfrm>
            <a:off x="4526280" y="4402836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최대45억</a:t>
            </a:r>
            <a:endParaRPr lang="en-US" sz="695" dirty="0"/>
          </a:p>
        </p:txBody>
      </p:sp>
      <p:sp>
        <p:nvSpPr>
          <p:cNvPr id="68" name="Text 66"/>
          <p:cNvSpPr/>
          <p:nvPr/>
        </p:nvSpPr>
        <p:spPr>
          <a:xfrm>
            <a:off x="5486400" y="4402836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69" name="Text 67"/>
          <p:cNvSpPr/>
          <p:nvPr/>
        </p:nvSpPr>
        <p:spPr>
          <a:xfrm>
            <a:off x="7406640" y="4402836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70" name="Text 68"/>
          <p:cNvSpPr/>
          <p:nvPr/>
        </p:nvSpPr>
        <p:spPr>
          <a:xfrm>
            <a:off x="502920" y="4718304"/>
            <a:ext cx="777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2023.03</a:t>
            </a:r>
            <a:endParaRPr lang="en-US" sz="695" dirty="0"/>
          </a:p>
        </p:txBody>
      </p:sp>
      <p:sp>
        <p:nvSpPr>
          <p:cNvPr id="71" name="Text 69"/>
          <p:cNvSpPr/>
          <p:nvPr/>
        </p:nvSpPr>
        <p:spPr>
          <a:xfrm>
            <a:off x="1280160" y="4718304"/>
            <a:ext cx="64008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인제</a:t>
            </a:r>
            <a:endParaRPr lang="en-US" sz="695" dirty="0"/>
          </a:p>
        </p:txBody>
      </p:sp>
      <p:sp>
        <p:nvSpPr>
          <p:cNvPr id="72" name="Text 70"/>
          <p:cNvSpPr/>
          <p:nvPr/>
        </p:nvSpPr>
        <p:spPr>
          <a:xfrm>
            <a:off x="1920240" y="4718304"/>
            <a:ext cx="26060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원대리 자작나무숲</a:t>
            </a:r>
            <a:endParaRPr lang="en-US" sz="695" dirty="0"/>
          </a:p>
        </p:txBody>
      </p:sp>
      <p:sp>
        <p:nvSpPr>
          <p:cNvPr id="73" name="Text 71"/>
          <p:cNvSpPr/>
          <p:nvPr/>
        </p:nvSpPr>
        <p:spPr>
          <a:xfrm>
            <a:off x="4526280" y="4718304"/>
            <a:ext cx="96012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최대45억</a:t>
            </a:r>
            <a:endParaRPr lang="en-US" sz="695" dirty="0"/>
          </a:p>
        </p:txBody>
      </p:sp>
      <p:sp>
        <p:nvSpPr>
          <p:cNvPr id="74" name="Text 72"/>
          <p:cNvSpPr/>
          <p:nvPr/>
        </p:nvSpPr>
        <p:spPr>
          <a:xfrm>
            <a:off x="5486400" y="4718304"/>
            <a:ext cx="1920240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75" name="Text 73"/>
          <p:cNvSpPr/>
          <p:nvPr/>
        </p:nvSpPr>
        <p:spPr>
          <a:xfrm>
            <a:off x="7406640" y="4718304"/>
            <a:ext cx="987552" cy="297180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76" name="Text 74"/>
          <p:cNvSpPr/>
          <p:nvPr/>
        </p:nvSpPr>
        <p:spPr>
          <a:xfrm>
            <a:off x="502920" y="5033772"/>
            <a:ext cx="777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2023.03</a:t>
            </a:r>
            <a:endParaRPr lang="en-US" sz="695" dirty="0"/>
          </a:p>
        </p:txBody>
      </p:sp>
      <p:sp>
        <p:nvSpPr>
          <p:cNvPr id="77" name="Text 75"/>
          <p:cNvSpPr/>
          <p:nvPr/>
        </p:nvSpPr>
        <p:spPr>
          <a:xfrm>
            <a:off x="1280160" y="5033772"/>
            <a:ext cx="64008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b="1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통영</a:t>
            </a:r>
            <a:endParaRPr lang="en-US" sz="695" dirty="0"/>
          </a:p>
        </p:txBody>
      </p:sp>
      <p:sp>
        <p:nvSpPr>
          <p:cNvPr id="78" name="Text 76"/>
          <p:cNvSpPr/>
          <p:nvPr/>
        </p:nvSpPr>
        <p:spPr>
          <a:xfrm>
            <a:off x="1920240" y="5033772"/>
            <a:ext cx="26060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동피랑–디피랑–서피랑</a:t>
            </a:r>
            <a:endParaRPr lang="en-US" sz="695" dirty="0"/>
          </a:p>
        </p:txBody>
      </p:sp>
      <p:sp>
        <p:nvSpPr>
          <p:cNvPr id="79" name="Text 77"/>
          <p:cNvSpPr/>
          <p:nvPr/>
        </p:nvSpPr>
        <p:spPr>
          <a:xfrm>
            <a:off x="4526280" y="5033772"/>
            <a:ext cx="96012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최대45억</a:t>
            </a:r>
            <a:endParaRPr lang="en-US" sz="695" dirty="0"/>
          </a:p>
        </p:txBody>
      </p:sp>
      <p:sp>
        <p:nvSpPr>
          <p:cNvPr id="80" name="Text 78"/>
          <p:cNvSpPr/>
          <p:nvPr/>
        </p:nvSpPr>
        <p:spPr>
          <a:xfrm>
            <a:off x="5486400" y="5033772"/>
            <a:ext cx="1920240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1:1 이상</a:t>
            </a:r>
            <a:endParaRPr lang="en-US" sz="695" dirty="0"/>
          </a:p>
        </p:txBody>
      </p:sp>
      <p:sp>
        <p:nvSpPr>
          <p:cNvPr id="81" name="Text 79"/>
          <p:cNvSpPr/>
          <p:nvPr/>
        </p:nvSpPr>
        <p:spPr>
          <a:xfrm>
            <a:off x="7406640" y="5033772"/>
            <a:ext cx="987552" cy="297180"/>
          </a:xfrm>
          <a:prstGeom prst="rect">
            <a:avLst/>
          </a:prstGeom>
          <a:solidFill>
            <a:srgbClr val="F8FAFC"/>
          </a:solidFill>
          <a:ln>
            <a:solidFill>
              <a:srgbClr val="E5E7E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695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≤50:≥50</a:t>
            </a:r>
            <a:endParaRPr lang="en-US" sz="695" dirty="0"/>
          </a:p>
        </p:txBody>
      </p:sp>
      <p:sp>
        <p:nvSpPr>
          <p:cNvPr id="82" name="Text 80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주: 2022·2023년은 지방비 1:1 이상 대응 조건이므로 실제 총사업비는 도시별 추가 재원에 따라 달라질 수 있음.</a:t>
            </a:r>
            <a:endParaRPr lang="en-US" sz="570" dirty="0"/>
          </a:p>
        </p:txBody>
      </p:sp>
      <p:sp>
        <p:nvSpPr>
          <p:cNvPr id="83" name="Shape 81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85" name="Text 83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도시별로 보면 선정연도는 다르지만 재원 구조는 대체로 국비와 지방비 매칭입니다. 인천은 민간현물이 포함되어 비율 해석이 달라집니다.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 분담 구조 비교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인천은 민간현물이 포함된 예외형, 이후 사업은 국비·지방비 1:1 이상이 기본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68680" y="146304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 인천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560320" y="1353312"/>
            <a:ext cx="2656698" cy="50292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87752" y="1399032"/>
            <a:ext cx="260183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39.8%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5217018" y="1353312"/>
            <a:ext cx="2656698" cy="50292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44450" y="1399032"/>
            <a:ext cx="260183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39.8%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7873716" y="1353312"/>
            <a:ext cx="1361724" cy="502920"/>
          </a:xfrm>
          <a:prstGeom prst="rect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01148" y="1399032"/>
            <a:ext cx="13068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민간 20.5%</a:t>
            </a:r>
            <a:endParaRPr lang="en-US" sz="860" dirty="0"/>
          </a:p>
        </p:txBody>
      </p:sp>
      <p:sp>
        <p:nvSpPr>
          <p:cNvPr id="11" name="Text 9"/>
          <p:cNvSpPr/>
          <p:nvPr/>
        </p:nvSpPr>
        <p:spPr>
          <a:xfrm>
            <a:off x="868680" y="245059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2021–2022 기본형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20" y="2395728"/>
            <a:ext cx="3337560" cy="50292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87752" y="2441448"/>
            <a:ext cx="3282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50%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897880" y="2395728"/>
            <a:ext cx="3337560" cy="50292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25312" y="2441448"/>
            <a:ext cx="3282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50% 이상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868680" y="349300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 3년형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560320" y="3438144"/>
            <a:ext cx="3337560" cy="50292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587752" y="3483864"/>
            <a:ext cx="3282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≤50%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97880" y="3438144"/>
            <a:ext cx="3337560" cy="502920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25312" y="3483864"/>
            <a:ext cx="3282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≥50%</a:t>
            </a:r>
            <a:endParaRPr lang="en-US" sz="860" dirty="0"/>
          </a:p>
        </p:txBody>
      </p:sp>
      <p:sp>
        <p:nvSpPr>
          <p:cNvPr id="21" name="Shape 19"/>
          <p:cNvSpPr/>
          <p:nvPr/>
        </p:nvSpPr>
        <p:spPr>
          <a:xfrm>
            <a:off x="2880360" y="4572000"/>
            <a:ext cx="164592" cy="1645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090672" y="4535424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</a:t>
            </a:r>
            <a:endParaRPr lang="en-US" sz="940" dirty="0"/>
          </a:p>
        </p:txBody>
      </p:sp>
      <p:sp>
        <p:nvSpPr>
          <p:cNvPr id="23" name="Shape 21"/>
          <p:cNvSpPr/>
          <p:nvPr/>
        </p:nvSpPr>
        <p:spPr>
          <a:xfrm>
            <a:off x="4297680" y="4572000"/>
            <a:ext cx="164592" cy="164592"/>
          </a:xfrm>
          <a:prstGeom prst="rect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07992" y="4535424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>
            <a:off x="5715000" y="4572000"/>
            <a:ext cx="164592" cy="164592"/>
          </a:xfrm>
          <a:prstGeom prst="rect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925312" y="4535424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민간현물</a:t>
            </a:r>
            <a:endParaRPr lang="en-US" sz="940" dirty="0"/>
          </a:p>
        </p:txBody>
      </p:sp>
      <p:sp>
        <p:nvSpPr>
          <p:cNvPr id="27" name="Text 25"/>
          <p:cNvSpPr/>
          <p:nvPr/>
        </p:nvSpPr>
        <p:spPr>
          <a:xfrm>
            <a:off x="859536" y="510235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※ “1:1 이상”은 지방비가 국비와 같거나 더 많다는 의미입니다. 따라서 실제 총사업비 기준 국비 비중은 50% 이하가 됩니다.</a:t>
            </a:r>
            <a:endParaRPr lang="en-US" sz="1020" dirty="0"/>
          </a:p>
        </p:txBody>
      </p:sp>
      <p:sp>
        <p:nvSpPr>
          <p:cNvPr id="28" name="Text 26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출처: 인천 스마트관광도시 출범 보도, KTO 2021·2022 보도자료, 정책브리핑 2023.03.06.</a:t>
            </a:r>
            <a:endParaRPr lang="en-US" sz="570" dirty="0"/>
          </a:p>
        </p:txBody>
      </p:sp>
      <p:sp>
        <p:nvSpPr>
          <p:cNvPr id="29" name="Shape 27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이 그래프는 재원 분담을 보여줍니다. 인천은 국비·지방비·민간현물이 함께 들어갔고, 이후 사업은 국비 50% 이하, 지방비 50% 이상으로 이해하면 됩니다.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2020–2021: 시범에서 3개 도시 확산으로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인천이 1호 모델을 만들고, 수원·대구·여수로 확대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77240" y="132588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 인천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240280" y="13258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중구 개항장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617720" y="1325880"/>
            <a:ext cx="1097280" cy="310896"/>
          </a:xfrm>
          <a:prstGeom prst="rect">
            <a:avLst/>
          </a:prstGeom>
          <a:solidFill>
            <a:srgbClr val="EEF2FF"/>
          </a:solidFill>
          <a:ln>
            <a:solidFill>
              <a:srgbClr val="EEF2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 + 35 + 18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89320" y="13258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총 88억 / 민간현물 포함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777240" y="231343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 수원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240280" y="231343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수원화성 관광특구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617720" y="2313432"/>
            <a:ext cx="1097280" cy="310896"/>
          </a:xfrm>
          <a:prstGeom prst="rect">
            <a:avLst/>
          </a:prstGeom>
          <a:solidFill>
            <a:srgbClr val="EEF2FF"/>
          </a:solidFill>
          <a:ln>
            <a:solidFill>
              <a:srgbClr val="EEF2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 + 35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89320" y="231343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국비·지방비 1:1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777240" y="330098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 대구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240280" y="330098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수성못·들안길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617720" y="3300984"/>
            <a:ext cx="1097280" cy="310896"/>
          </a:xfrm>
          <a:prstGeom prst="rect">
            <a:avLst/>
          </a:prstGeom>
          <a:solidFill>
            <a:srgbClr val="EEF2FF"/>
          </a:solidFill>
          <a:ln>
            <a:solidFill>
              <a:srgbClr val="EEF2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 + 35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89320" y="3300984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국비·지방비 1:1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777240" y="4288536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2021 여수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240280" y="4288536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해양공원·이순신광장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617720" y="4288536"/>
            <a:ext cx="1097280" cy="310896"/>
          </a:xfrm>
          <a:prstGeom prst="rect">
            <a:avLst/>
          </a:prstGeom>
          <a:solidFill>
            <a:srgbClr val="EEF2FF"/>
          </a:solidFill>
          <a:ln>
            <a:solidFill>
              <a:srgbClr val="EEF2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35 + 7 + 28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989320" y="428853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50 / 도비10 / 시비40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841248" y="541324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읽는 법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874520" y="5394960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인천은 “민간현물”이 포함되어 총사업비 기준 비율이 달라짐. 2021년 도시들은 원칙적으로 국비와 지방비를 1:1로 매칭.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근거: 인천 출범 보도(2021.07.29), KTO 수원 선정 보도자료(2021.06.15), 지자체/관련 보도자료.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2020~2021년은 시범에서 확산으로 넘어간 시기입니다. 인천 모델 이후 수원·대구·여수가 각 지역 관광자원에 맞춰 스마트관광 서비스를 구축했습니다.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2022: 다지역 선정과 현재 12곳 기준의 차이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역사적 선정 목록과 현재 KTO 특집관 목록을 구분해야 함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22960" y="138988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2022년 선정 발표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8680" y="1901952"/>
            <a:ext cx="1280160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697480" y="1901952"/>
            <a:ext cx="1280160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청주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26280" y="1901952"/>
            <a:ext cx="1280160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경주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2578608"/>
            <a:ext cx="1280160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남원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697480" y="2578608"/>
            <a:ext cx="1280160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양양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26280" y="2578608"/>
            <a:ext cx="1280160" cy="347472"/>
          </a:xfrm>
          <a:prstGeom prst="rect">
            <a:avLst/>
          </a:prstGeom>
          <a:solidFill>
            <a:srgbClr val="FFE4E6"/>
          </a:solidFill>
          <a:ln>
            <a:solidFill>
              <a:srgbClr val="FFE4E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E12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하동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96112" y="331012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공식 발표상 6곳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400800" y="1389888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현재 KTO “스마트관광도시 12” 기준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46520" y="1901952"/>
            <a:ext cx="1024128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0" y="1901952"/>
            <a:ext cx="1024128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청주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281160" y="1901952"/>
            <a:ext cx="1024128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경주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46520" y="2578608"/>
            <a:ext cx="1024128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남원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863840" y="2578608"/>
            <a:ext cx="1024128" cy="347472"/>
          </a:xfrm>
          <a:prstGeom prst="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양양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73952" y="331012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BE12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현재 특집관에는 하동 제외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68112" y="1444752"/>
            <a:ext cx="0" cy="27889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9536" y="437083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 구조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011680" y="435254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도시당 국비 35억 원 + 지방비 1:1 이상 대응 → 최소 70억 원 이상 규모로 해석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출처: KTO 2022 스마트관광도시 선정 보도자료(2022.03.08), KTO 스마트관광도시 12 특집관.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2022년은 주의가 필요합니다. 선정 발표에는 하동이 포함됐지만, 현재 KTO 공식 12곳 기준에는 하동이 빠져 있어 분석 기준을 명확히 해야 합니다.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2023: 3년형·유형별 공모로 전환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용인·인제·통영은 최대 45억 국비와 지방비 1:1 이상 대응 구조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22960" y="1298448"/>
            <a:ext cx="841248" cy="411480"/>
          </a:xfrm>
          <a:prstGeom prst="rect">
            <a:avLst/>
          </a:prstGeom>
          <a:solidFill>
            <a:srgbClr val="C89B3C"/>
          </a:solidFill>
          <a:ln>
            <a:solidFill>
              <a:srgbClr val="C89B3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810512" y="1362456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관광명소형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한국민속촌–G뮤지엄파크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22960" y="2304288"/>
            <a:ext cx="324612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스마트 아트로드·모빌리티</a:t>
            </a:r>
            <a:endParaRPr lang="en-US" sz="1030" dirty="0"/>
          </a:p>
        </p:txBody>
      </p:sp>
      <p:sp>
        <p:nvSpPr>
          <p:cNvPr id="8" name="Text 6"/>
          <p:cNvSpPr/>
          <p:nvPr/>
        </p:nvSpPr>
        <p:spPr>
          <a:xfrm>
            <a:off x="4590288" y="1298448"/>
            <a:ext cx="841248" cy="411480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인제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577840" y="1362456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강소형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90288" y="18745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원대리 자작나무숲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90288" y="2304288"/>
            <a:ext cx="324612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맞춤형 숲길 큐레이션·야간 확장</a:t>
            </a:r>
            <a:endParaRPr lang="en-US" sz="1030" dirty="0"/>
          </a:p>
        </p:txBody>
      </p:sp>
      <p:sp>
        <p:nvSpPr>
          <p:cNvPr id="12" name="Text 10"/>
          <p:cNvSpPr/>
          <p:nvPr/>
        </p:nvSpPr>
        <p:spPr>
          <a:xfrm>
            <a:off x="8357616" y="1298448"/>
            <a:ext cx="841248" cy="411480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통영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345168" y="1362456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강소형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357616" y="18745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동피랑–디피랑–서피랑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357616" y="2304288"/>
            <a:ext cx="3246120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섬 관광 플랫폼·XR·야간콘텐츠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969264" y="3337560"/>
            <a:ext cx="10012680" cy="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1005840" y="36576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1년차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993392" y="3584448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계획 구체화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9억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718304" y="36576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2년차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705856" y="3584448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구축·구현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17~27억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430768" y="36576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3년차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418320" y="3584448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운영·고도화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 9억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60120" y="4828032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재원: 국비 최대 45억 + 지방비 1:1 이상 → 총 90억 이상 가능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출처: 정책브리핑, 「용인·인제·통영, 스마트 관광도시 조성…최대 45억원 지원」(2023.03.06).</a:t>
            </a:r>
            <a:endParaRPr lang="en-US" sz="570" dirty="0"/>
          </a:p>
        </p:txBody>
      </p:sp>
      <p:sp>
        <p:nvSpPr>
          <p:cNvPr id="25" name="Shape 23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2023년부터는 단년도 구축보다 3년간 계획·구축·운영을 이어가는 구조가 강조됩니다. 그래서 국비 한도도 최대 45억 원으로 확대됐습니다.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정책 분석 관점: 재원 구조가 말해주는 것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 분담은 사업의 성격, 지속가능성, 지역 책임성을 함께 보여줌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68680" y="13533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① 공동투자형 정책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68680" y="1828800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국비는 초기 구축을 여는 마중물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지방비 매칭은 지역의 실행 책임을 의미</a:t>
            </a:r>
            <a:endParaRPr lang="en-US" sz="1080" dirty="0"/>
          </a:p>
        </p:txBody>
      </p:sp>
      <p:sp>
        <p:nvSpPr>
          <p:cNvPr id="6" name="Text 4"/>
          <p:cNvSpPr/>
          <p:nvPr/>
        </p:nvSpPr>
        <p:spPr>
          <a:xfrm>
            <a:off x="6309360" y="13533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② 운영 지속성 이슈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828800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앱·데이터·콘텐츠는 구축 후 운영비가 필요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사업 종료 후 유지관리 체계가 핵심</a:t>
            </a:r>
            <a:endParaRPr lang="en-US" sz="1080" dirty="0"/>
          </a:p>
        </p:txBody>
      </p:sp>
      <p:sp>
        <p:nvSpPr>
          <p:cNvPr id="8" name="Text 6"/>
          <p:cNvSpPr/>
          <p:nvPr/>
        </p:nvSpPr>
        <p:spPr>
          <a:xfrm>
            <a:off x="868680" y="30175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③ 민간 참여의 의미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3493008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기술기업은 실증·서비스 개발의 주체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인천처럼 현물투자가 반영될 수 있음</a:t>
            </a:r>
            <a:endParaRPr lang="en-US" sz="1080" dirty="0"/>
          </a:p>
        </p:txBody>
      </p:sp>
      <p:sp>
        <p:nvSpPr>
          <p:cNvPr id="10" name="Text 8"/>
          <p:cNvSpPr/>
          <p:nvPr/>
        </p:nvSpPr>
        <p:spPr>
          <a:xfrm>
            <a:off x="6309360" y="30175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9B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④ 비교분석 기준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09360" y="3493008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총사업비보다 “국비 한도 + 지방비 조건”을 먼저 확인</a:t>
            </a:r>
            <a:endParaRPr lang="en-US" sz="1080" dirty="0"/>
          </a:p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도시별 추가재원은 별도 검증 필요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896112" y="48006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수업·논문 분석 적용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71800" y="4764024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스마트관광도시는 기술사례가 아니라, “지역 관광문제–정책목표–기술서비스–데이터–운영재원”이 연결된 관광정책 사례로 분석하는 것이 적합합니다.</a:t>
            </a:r>
            <a:endParaRPr lang="en-US" sz="1080" dirty="0"/>
          </a:p>
        </p:txBody>
      </p:sp>
      <p:sp>
        <p:nvSpPr>
          <p:cNvPr id="14" name="Text 12"/>
          <p:cNvSpPr/>
          <p:nvPr/>
        </p:nvSpPr>
        <p:spPr>
          <a:xfrm>
            <a:off x="658368" y="6419088"/>
            <a:ext cx="10881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dirty="0">
                <a:solidFill>
                  <a:srgbClr val="6B728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분석 근거: KTO·MCST 보도자료의 사업목적, 추진방식, 지원예산 구조 종합.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재원 구조는 단순 예산표가 아니라 정책 성격을 보여줍니다. 지방비 매칭은 지역의 실행 책임을, 민간 참여는 기술 실증과 서비스 운영 가능성을 의미합니다.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31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자료 출처 및 사용상 주의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76656" y="850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발표자료에는 “공식 12곳 기준”과 “선정 발표 기준”을 구분해 표기하는 것이 안전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22960" y="126187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한국관광공사 스마트관광도시 특집관</a:t>
            </a:r>
            <a:endParaRPr lang="en-US" sz="1020" dirty="0"/>
          </a:p>
        </p:txBody>
      </p:sp>
      <p:sp>
        <p:nvSpPr>
          <p:cNvPr id="5" name="Text 3"/>
          <p:cNvSpPr/>
          <p:nvPr/>
        </p:nvSpPr>
        <p:spPr>
          <a:xfrm>
            <a:off x="4160520" y="1261872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https://korean.visitkorea.or.kr/smarttourcity/main/index.kto</a:t>
            </a:r>
            <a:endParaRPr lang="en-US" sz="740" dirty="0"/>
          </a:p>
        </p:txBody>
      </p:sp>
      <p:sp>
        <p:nvSpPr>
          <p:cNvPr id="6" name="Text 4"/>
          <p:cNvSpPr/>
          <p:nvPr/>
        </p:nvSpPr>
        <p:spPr>
          <a:xfrm>
            <a:off x="8915400" y="1261872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현재 서비스 소개 기준 12개 도시 확인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822960" y="210312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KTO 2021 스마트관광도시 수원 선정 보도자료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4160520" y="210312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https://kto.visitkorea.or.kr/upload/flexer/upload/ktobiz/20210615/f275063c-cda7-11eb-800f-055673fe2575.hwp.files/Sections1.html</a:t>
            </a:r>
            <a:endParaRPr lang="en-US" sz="740" dirty="0"/>
          </a:p>
        </p:txBody>
      </p:sp>
      <p:sp>
        <p:nvSpPr>
          <p:cNvPr id="9" name="Text 7"/>
          <p:cNvSpPr/>
          <p:nvPr/>
        </p:nvSpPr>
        <p:spPr>
          <a:xfrm>
            <a:off x="8915400" y="210312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수원 국비 35억·지방비 35억 1:1, 대구·여수 조성 언급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822960" y="294436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KTO 2022 스마트관광도시 선정 보도자료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4160520" y="294436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KTO 보도자료, 2022.03.08</a:t>
            </a:r>
            <a:endParaRPr lang="en-US" sz="740" dirty="0"/>
          </a:p>
        </p:txBody>
      </p:sp>
      <p:sp>
        <p:nvSpPr>
          <p:cNvPr id="12" name="Text 10"/>
          <p:cNvSpPr/>
          <p:nvPr/>
        </p:nvSpPr>
        <p:spPr>
          <a:xfrm>
            <a:off x="8915400" y="2944368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울산·청주·경주·남원·양양·하동 6곳, 국비 35억·지방비 1:1 이상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822960" y="378561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정책브리핑 2023 스마트관광도시 선정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4160520" y="3785616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https://www.korea.kr/news/policyNewsView.do?newsId=148912404</a:t>
            </a:r>
            <a:endParaRPr lang="en-US" sz="740" dirty="0"/>
          </a:p>
        </p:txBody>
      </p:sp>
      <p:sp>
        <p:nvSpPr>
          <p:cNvPr id="15" name="Text 13"/>
          <p:cNvSpPr/>
          <p:nvPr/>
        </p:nvSpPr>
        <p:spPr>
          <a:xfrm>
            <a:off x="8915400" y="3785616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용인·인제·통영, 3년간 국비 45억·지방비 1:1 이상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822960" y="4626864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 스마트관광도시 출범 보도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4160520" y="462686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dirty="0">
                <a:solidFill>
                  <a:srgbClr val="1D4ED8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국민일보, 2021.07.29 등</a:t>
            </a:r>
            <a:endParaRPr lang="en-US" sz="740" dirty="0"/>
          </a:p>
        </p:txBody>
      </p:sp>
      <p:sp>
        <p:nvSpPr>
          <p:cNvPr id="18" name="Text 16"/>
          <p:cNvSpPr/>
          <p:nvPr/>
        </p:nvSpPr>
        <p:spPr>
          <a:xfrm>
            <a:off x="8915400" y="4626864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334155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인천 총 88억 = 국비 35억 + 지방비 35억 + 민간현물 18억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868680" y="528523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E123C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주의: 도시별 실제 집행액·추가 지방비·민간 부담은 결산자료 또는 지자체 세부자료 확인이 필요합니다.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8368" y="5760720"/>
            <a:ext cx="10881360" cy="566928"/>
          </a:xfrm>
          <a:prstGeom prst="roundRect">
            <a:avLst>
              <a:gd name="adj" fmla="val 8065"/>
            </a:avLst>
          </a:prstGeom>
          <a:solidFill>
            <a:srgbClr val="FFFFFF">
              <a:alpha val="97000"/>
            </a:srgbClr>
          </a:solidFill>
          <a:ln w="13970">
            <a:solidFill>
              <a:srgbClr val="BFD7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4672" y="5879592"/>
            <a:ext cx="530352" cy="246888"/>
          </a:xfrm>
          <a:prstGeom prst="rect">
            <a:avLst/>
          </a:prstGeom>
          <a:solidFill>
            <a:srgbClr val="1D4ED8"/>
          </a:solidFill>
          <a:ln>
            <a:solidFill>
              <a:srgbClr val="1D4ED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대본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481328" y="5833872"/>
            <a:ext cx="9829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0B1F40"/>
                </a:solidFill>
                <a:latin typeface="NanumBarunGothic" pitchFamily="34" charset="0"/>
                <a:ea typeface="NanumBarunGothic" pitchFamily="34" charset="-122"/>
                <a:cs typeface="NanumBarunGothic" pitchFamily="34" charset="-120"/>
              </a:rPr>
              <a:t>마지막으로 자료를 사용할 때는 공식 12곳 기준과 선정 발표 기준을 구분해야 합니다. 실제 집행액은 지자체 결산자료로 추가 확인하는 것이 안전합니다.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67744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B7280"/>
                </a:solidFill>
                <a:latin typeface="NanumBarunGothic"/>
                <a:ea typeface="NanumBarunGothic"/>
                <a:cs typeface="NanumBarunGothic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anumBarun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anumBarun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국내 스마트관광도시 12곳: 선정 시기와 재원 투입 구조</dc:title>
  <dc:subject>국내 스마트관광도시 선정 시기와 재원 분담비율</dc:subject>
  <dc:creator>OpenAI</dc:creator>
  <cp:lastModifiedBy>OpenAI</cp:lastModifiedBy>
  <cp:revision>1</cp:revision>
  <dcterms:created xsi:type="dcterms:W3CDTF">2026-09-09T00:39:52Z</dcterms:created>
  <dcterms:modified xsi:type="dcterms:W3CDTF">2026-09-09T00:39:52Z</dcterms:modified>
</cp:coreProperties>
</file>