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6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오늘은 KOSIS 인구관계도 화면을 사례로, 숫자가 어떻게 정보·지식·통찰로 올라가는지 설명하겠습니다. 핵심은 숫자를 많이 보는 것이 아니라, 그 숫자를 의사결정으로 연결하는 것입니다.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왼쪽 화면을 보면 숫자가 많습니다. 하지만 발표에서 강조할 점은, 숫자 자체가 결론이 아니라는 점입니다. 숫자를 비교하고 관계를 읽어야 관광정책이나 지역 전략으로 연결할 수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DIKW는 네 단계입니다. 데이터는 숫자입니다. 정보는 시간과 맥락이 붙은 숫자입니다. 지식은 여러 정보를 연결해 패턴과 원인을 발견하는 것입니다. 통찰은 그 지식을 바탕으로 무엇을 할지 결정하는 단계입니다.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데이터 단계에서는 화면에 나온 수치를 그대로 읽습니다. 예를 들어 총인구, 생산연령인구, 출생아 수, 사망자 수, 1인가구가 있습니다. 이 단계의 질문은 무슨 숫자가 있는가입니다.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정보 단계에서는 같은 숫자라도 연도와 단위를 붙여 비교합니다. 그러면 총인구 감소, 생산연령인구 감소, 1인가구 증가라는 변화의 방향이 보입니다.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지식 단계에서는 출생 감소와 사망 증가, 자연증가 감소, 총인구 감소를 연결합니다. 동시에 고령화, 생산연령인구 감소, 1인가구 증가도 함께 읽어야 합니다. 단순한 인구 감소가 아니라 인구구조와 가구구조가 같이 바뀌는 것입니다.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통찰 단계에서는 이제 관광 의사결정으로 갑니다. 예를 들어 고령층 맞춤 관광, 1인 여행, 체류형 관광, 데이터 기반 지역정책으로 연결할 수 있습니다. 여기에서 비로소 데이터의 가치가 만들어집니다.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5V와 DIKW는 서로 다른 개념이지만 함께 설명하면 좋습니다. 5V는 데이터의 양, 속도, 다양성, 진실성, 가치를 말하고, DIKW는 그 데이터를 어느 단계까지 끌어올렸는지 설명합니다.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마지막에는 학생들에게 질문을 던지면 좋습니다. 인구 데이터가 관광 전략으로 연결되려면 어떤 추가 데이터가 필요한지 생각하게 하십시오. 결론은 빅데이터 분석은 숫자를 가치 있는 의사결정으로 바꾸는 과정이라는 점입니다.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9-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41d5d4da-05b9-4011-802a-a9f0c7709c40.png">    </p:cNvPr>
          <p:cNvPicPr>
            <a:picLocks noChangeAspect="1"/>
          </p:cNvPicPr>
          <p:nvPr/>
        </p:nvPicPr>
        <p:blipFill>
          <a:blip r:embed="rId1"/>
          <a:srcRect l="8846" r="8846" t="0" b="0"/>
          <a:stretch/>
        </p:blipFill>
        <p:spPr>
          <a:xfrm>
            <a:off x="6720840" y="502920"/>
            <a:ext cx="5074920" cy="2788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621792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865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KOSIS 인구관계도로 보는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21792" y="118872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02A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DIKW 모형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640080" y="1947672"/>
            <a:ext cx="5623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데이터가 관광 의사결정이 되기까지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" y="2578608"/>
            <a:ext cx="5394960" cy="310896"/>
          </a:xfrm>
          <a:prstGeom prst="rect">
            <a:avLst/>
          </a:prstGeom>
          <a:solidFill>
            <a:srgbClr val="FFFFFF">
              <a:alpha val="92000"/>
            </a:srgbClr>
          </a:solidFill>
          <a:ln w="15240">
            <a:solidFill>
              <a:srgbClr val="2F80ED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80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 → Information → Knowledge → Wisdom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85800" y="324612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994A"/>
                </a:solidFill>
              </a:rPr>
              <a:t>핵심 메시지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85800" y="3611880"/>
            <a:ext cx="5074920" cy="1051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02A43"/>
                </a:solidFill>
              </a:rPr>
              <a:t>숫자는 출발점입니다.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02A43"/>
                </a:solidFill>
              </a:rPr>
              <a:t>비교하고, 연결하고, 해석해야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02A43"/>
                </a:solidFill>
              </a:rPr>
              <a:t>정책과 관광 전략이 됩니다.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85800" y="5742432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43B53"/>
                </a:solidFill>
              </a:rPr>
              <a:t>5V는 “데이터의 모습”을, DIKW는 “데이터의 가치화 과정”을 설명합니다.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관광 빅데이터 분석 | KOSIS × DIKW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8503920" y="6510528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Data → Information → Knowledge → Wisdom</a:t>
            </a:r>
            <a:endParaRPr lang="en-US" sz="850" dirty="0"/>
          </a:p>
        </p:txBody>
      </p:sp>
      <p:sp>
        <p:nvSpPr>
          <p:cNvPr id="12" name="Rounded Rectangle 11"/>
          <p:cNvSpPr/>
          <p:nvPr/>
        </p:nvSpPr>
        <p:spPr>
          <a:xfrm>
            <a:off x="347472" y="5961888"/>
            <a:ext cx="11496751" cy="713232"/>
          </a:xfrm>
          <a:prstGeom prst="roundRect">
            <a:avLst/>
          </a:prstGeom>
          <a:solidFill>
            <a:srgbClr val="FFF8E7"/>
          </a:solidFill>
          <a:ln w="13970">
            <a:solidFill>
              <a:srgbClr val="DA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46304" tIns="73152" bIns="54864" wrap="square">
            <a:normAutofit/>
          </a:bodyPr>
          <a:lstStyle/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1050" b="1">
                <a:solidFill>
                  <a:srgbClr val="B55B00"/>
                </a:solidFill>
                <a:latin typeface="Malgun Gothic"/>
              </a:rPr>
              <a:t>발표 대본  |  </a:t>
            </a:r>
            <a:r>
              <a:rPr sz="1050">
                <a:solidFill>
                  <a:srgbClr val="30333A"/>
                </a:solidFill>
                <a:latin typeface="Malgun Gothic"/>
              </a:rPr>
              <a:t>이 슬라이드는 KOSIS 인구관계도 사례로 DIKW 모형을 설명하는 도입입니다. 핵심은 숫자가 바로 전략이 되는 것이 아니라, 비교·연결·해석을 거쳐 의사결정으로 바뀐다는 점입니다.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1. 화면 속 숫자는 아직 결론이 아니다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29768" y="640080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65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KOSIS 인구관계도는 “인구 숫자”가 아니라 “변화의 구조”를 읽는 자료입니다.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133856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pic>
        <p:nvPicPr>
          <p:cNvPr id="5" name="Image 0" descr="/mnt/data/41d5d4da-05b9-4011-802a-a9f0c7709c40.png">    </p:cNvPr>
          <p:cNvPicPr>
            <a:picLocks noChangeAspect="1"/>
          </p:cNvPicPr>
          <p:nvPr/>
        </p:nvPicPr>
        <p:blipFill>
          <a:blip r:embed="rId1"/>
          <a:srcRect l="25195" r="25195" t="0" b="0"/>
          <a:stretch/>
        </p:blipFill>
        <p:spPr>
          <a:xfrm>
            <a:off x="502920" y="1234440"/>
            <a:ext cx="4663440" cy="4251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32120" y="1325880"/>
            <a:ext cx="2743200" cy="1188720"/>
          </a:xfrm>
          <a:prstGeom prst="rect">
            <a:avLst/>
          </a:prstGeom>
          <a:solidFill>
            <a:srgbClr val="EAF4FF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2F80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보이는 것</a:t>
            </a:r>
            <a:endParaRPr lang="en-US" sz="1220" dirty="0"/>
          </a:p>
          <a:p>
            <a:pPr indent="0" marL="0">
              <a:buNone/>
            </a:pP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총인구, 생산연령인구, 출생아 수, 사망자 수, 1인가구 등 여러 지표가 나열되어 있습니다.</a:t>
            </a:r>
            <a:endParaRPr lang="en-US" sz="1220" dirty="0"/>
          </a:p>
        </p:txBody>
      </p:sp>
      <p:sp>
        <p:nvSpPr>
          <p:cNvPr id="7" name="Text 4"/>
          <p:cNvSpPr/>
          <p:nvPr/>
        </p:nvSpPr>
        <p:spPr>
          <a:xfrm>
            <a:off x="8549640" y="1325880"/>
            <a:ext cx="2743200" cy="1188720"/>
          </a:xfrm>
          <a:prstGeom prst="rect">
            <a:avLst/>
          </a:prstGeom>
          <a:solidFill>
            <a:srgbClr val="EAF7EF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2196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읽어야 할 것</a:t>
            </a:r>
            <a:endParaRPr lang="en-US" sz="1220" dirty="0"/>
          </a:p>
          <a:p>
            <a:pPr indent="0" marL="0">
              <a:buNone/>
            </a:pP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지표가 따로 존재하는 것이 아니라, 서로 연결되어 인구구조 변화를 만듭니다.</a:t>
            </a:r>
            <a:endParaRPr lang="en-US" sz="1220" dirty="0"/>
          </a:p>
        </p:txBody>
      </p:sp>
      <p:sp>
        <p:nvSpPr>
          <p:cNvPr id="8" name="Text 5"/>
          <p:cNvSpPr/>
          <p:nvPr/>
        </p:nvSpPr>
        <p:spPr>
          <a:xfrm>
            <a:off x="7040880" y="2880360"/>
            <a:ext cx="2743200" cy="1188720"/>
          </a:xfrm>
          <a:prstGeom prst="rect">
            <a:avLst/>
          </a:prstGeom>
          <a:solidFill>
            <a:srgbClr val="FFF3E0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F299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활용해야 할 것</a:t>
            </a:r>
            <a:endParaRPr lang="en-US" sz="1220" dirty="0"/>
          </a:p>
          <a:p>
            <a:pPr indent="0" marL="0">
              <a:buNone/>
            </a:pP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관광 수요, 지역정책, 인력, 서비스 설계에 어떤 영향을 주는지 판단해야 합니다.</a:t>
            </a:r>
            <a:endParaRPr lang="en-US" sz="1220" dirty="0"/>
          </a:p>
        </p:txBody>
      </p:sp>
      <p:sp>
        <p:nvSpPr>
          <p:cNvPr id="9" name="Shape 6"/>
          <p:cNvSpPr/>
          <p:nvPr/>
        </p:nvSpPr>
        <p:spPr>
          <a:xfrm>
            <a:off x="6492240" y="4434840"/>
            <a:ext cx="2286000" cy="0"/>
          </a:xfrm>
          <a:prstGeom prst="line">
            <a:avLst/>
          </a:prstGeom>
          <a:noFill/>
          <a:ln w="31750">
            <a:solidFill>
              <a:srgbClr val="6B46C1"/>
            </a:solidFill>
            <a:prstDash val="solid"/>
            <a:headEnd type="none"/>
            <a:tailEnd type="triangle"/>
          </a:ln>
        </p:spPr>
      </p:sp>
      <p:sp>
        <p:nvSpPr>
          <p:cNvPr id="10" name="Text 7"/>
          <p:cNvSpPr/>
          <p:nvPr/>
        </p:nvSpPr>
        <p:spPr>
          <a:xfrm>
            <a:off x="5440680" y="4270248"/>
            <a:ext cx="1188720" cy="310896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43B53"/>
                </a:solidFill>
              </a:rPr>
              <a:t>숫자 보기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796528" y="4270248"/>
            <a:ext cx="13258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43B53"/>
                </a:solidFill>
              </a:rPr>
              <a:t>의사결정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623560" y="5120640"/>
            <a:ext cx="5349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2A43"/>
                </a:solidFill>
              </a:rPr>
              <a:t>DIKW는 이 전환 과정을 설명하는 틀입니다.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관광 빅데이터 분석 | KOSIS × DIKW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8503920" y="6510528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Data → Information → Knowledge → Wisdom</a:t>
            </a:r>
            <a:endParaRPr lang="en-US" sz="850" dirty="0"/>
          </a:p>
        </p:txBody>
      </p:sp>
      <p:sp>
        <p:nvSpPr>
          <p:cNvPr id="15" name="Rounded Rectangle 14"/>
          <p:cNvSpPr/>
          <p:nvPr/>
        </p:nvSpPr>
        <p:spPr>
          <a:xfrm>
            <a:off x="347472" y="5961888"/>
            <a:ext cx="11496751" cy="713232"/>
          </a:xfrm>
          <a:prstGeom prst="roundRect">
            <a:avLst/>
          </a:prstGeom>
          <a:solidFill>
            <a:srgbClr val="FFF8E7"/>
          </a:solidFill>
          <a:ln w="13970">
            <a:solidFill>
              <a:srgbClr val="DA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46304" tIns="73152" bIns="54864" wrap="square">
            <a:normAutofit/>
          </a:bodyPr>
          <a:lstStyle/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1050" b="1">
                <a:solidFill>
                  <a:srgbClr val="B55B00"/>
                </a:solidFill>
                <a:latin typeface="Malgun Gothic"/>
              </a:rPr>
              <a:t>발표 대본  |  </a:t>
            </a:r>
            <a:r>
              <a:rPr sz="1050">
                <a:solidFill>
                  <a:srgbClr val="30333A"/>
                </a:solidFill>
                <a:latin typeface="Malgun Gothic"/>
              </a:rPr>
              <a:t>먼저 화면의 숫자를 그냥 나열된 지표로 보지 말고, 서로 연결된 변화의 구조로 읽어야 합니다. 총인구, 출생, 사망, 1인가구는 각각 따로가 아니라 지역과 관광 수요 변화로 이어집니다.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 DIKW 모형: 데이터가 결정이 되기까지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29768" y="640080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65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단계 올라갈수록 양은 줄지만, 의사결정 가치는 커집니다.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133856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563624"/>
            <a:ext cx="411480" cy="411480"/>
          </a:xfrm>
          <a:prstGeom prst="ellipse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298448" y="1517904"/>
            <a:ext cx="1645920" cy="777240"/>
          </a:xfrm>
          <a:prstGeom prst="roundRect">
            <a:avLst/>
          </a:prstGeom>
          <a:solidFill>
            <a:srgbClr val="EAF4FF"/>
          </a:solidFill>
          <a:ln>
            <a:solidFill>
              <a:srgbClr val="D9E2E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2F80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 데이터</a:t>
            </a:r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가공 전의 기록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숫자·신호·문장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3547872" y="1563624"/>
            <a:ext cx="411480" cy="411480"/>
          </a:xfrm>
          <a:prstGeom prst="ellipse">
            <a:avLst/>
          </a:prstGeom>
          <a:solidFill>
            <a:srgbClr val="219653"/>
          </a:solidFill>
          <a:ln>
            <a:solidFill>
              <a:srgbClr val="21965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087368" y="1517904"/>
            <a:ext cx="1874520" cy="777240"/>
          </a:xfrm>
          <a:prstGeom prst="roundRect">
            <a:avLst/>
          </a:prstGeom>
          <a:solidFill>
            <a:srgbClr val="EAF7EF"/>
          </a:solidFill>
          <a:ln>
            <a:solidFill>
              <a:srgbClr val="D9E2E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2196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Information 정보</a:t>
            </a:r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누가·언제·어디서·무엇을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맥락이 붙은 표·그래프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519672" y="1563624"/>
            <a:ext cx="411480" cy="411480"/>
          </a:xfrm>
          <a:prstGeom prst="ellipse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059168" y="1517904"/>
            <a:ext cx="1828800" cy="777240"/>
          </a:xfrm>
          <a:prstGeom prst="roundRect">
            <a:avLst/>
          </a:prstGeom>
          <a:solidFill>
            <a:srgbClr val="FFF3E0"/>
          </a:solidFill>
          <a:ln>
            <a:solidFill>
              <a:srgbClr val="D9E2E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299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Knowledge 지식</a:t>
            </a:r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어떻게·왜 그런가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패턴과 원인 발견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9491472" y="1563624"/>
            <a:ext cx="411480" cy="411480"/>
          </a:xfrm>
          <a:prstGeom prst="ellipse">
            <a:avLst/>
          </a:prstGeom>
          <a:solidFill>
            <a:srgbClr val="6B46C1"/>
          </a:solidFill>
          <a:ln>
            <a:solidFill>
              <a:srgbClr val="6B46C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030968" y="1517904"/>
            <a:ext cx="1645920" cy="777240"/>
          </a:xfrm>
          <a:prstGeom prst="roundRect">
            <a:avLst/>
          </a:prstGeom>
          <a:solidFill>
            <a:srgbClr val="F3EDFF"/>
          </a:solidFill>
          <a:ln>
            <a:solidFill>
              <a:srgbClr val="D9E2E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6B46C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Wisdom 통찰</a:t>
            </a:r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무엇을 할 것인가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판단과 실행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3090672" y="1901952"/>
            <a:ext cx="310896" cy="0"/>
          </a:xfrm>
          <a:prstGeom prst="line">
            <a:avLst/>
          </a:prstGeom>
          <a:noFill/>
          <a:ln w="27940">
            <a:solidFill>
              <a:srgbClr val="486581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6126480" y="1901952"/>
            <a:ext cx="256032" cy="0"/>
          </a:xfrm>
          <a:prstGeom prst="line">
            <a:avLst/>
          </a:prstGeom>
          <a:noFill/>
          <a:ln w="27940">
            <a:solidFill>
              <a:srgbClr val="486581"/>
            </a:solidFill>
            <a:prstDash val="solid"/>
            <a:headEnd type="non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9052560" y="1901952"/>
            <a:ext cx="292608" cy="0"/>
          </a:xfrm>
          <a:prstGeom prst="line">
            <a:avLst/>
          </a:prstGeom>
          <a:noFill/>
          <a:ln w="27940">
            <a:solidFill>
              <a:srgbClr val="486581"/>
            </a:solidFill>
            <a:prstDash val="solid"/>
            <a:headEnd type="none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868680" y="3090672"/>
            <a:ext cx="384048" cy="347472"/>
          </a:xfrm>
          <a:prstGeom prst="ellipse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417320" y="3063240"/>
            <a:ext cx="475488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</a:rPr>
              <a:t>총인구 51,609,121명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583680" y="3063240"/>
            <a:ext cx="4663440" cy="39319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320" dirty="0">
                <a:solidFill>
                  <a:srgbClr val="243B53"/>
                </a:solidFill>
              </a:rPr>
              <a:t>맥락 없는 수치</a:t>
            </a:r>
            <a:endParaRPr lang="en-US" sz="1320" dirty="0"/>
          </a:p>
        </p:txBody>
      </p:sp>
      <p:sp>
        <p:nvSpPr>
          <p:cNvPr id="19" name="Text 17"/>
          <p:cNvSpPr/>
          <p:nvPr/>
        </p:nvSpPr>
        <p:spPr>
          <a:xfrm>
            <a:off x="868680" y="3712464"/>
            <a:ext cx="384048" cy="347472"/>
          </a:xfrm>
          <a:prstGeom prst="ellipse">
            <a:avLst/>
          </a:prstGeom>
          <a:solidFill>
            <a:srgbClr val="219653"/>
          </a:solidFill>
          <a:ln>
            <a:solidFill>
              <a:srgbClr val="21965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I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3685032"/>
            <a:ext cx="475488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</a:rPr>
              <a:t>2026년 51.61백만 → 2072년 36.22백만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583680" y="3685032"/>
            <a:ext cx="4663440" cy="39319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320" dirty="0">
                <a:solidFill>
                  <a:srgbClr val="243B53"/>
                </a:solidFill>
              </a:rPr>
              <a:t>시간 비교가 붙은 정보</a:t>
            </a:r>
            <a:endParaRPr lang="en-US" sz="1320" dirty="0"/>
          </a:p>
        </p:txBody>
      </p:sp>
      <p:sp>
        <p:nvSpPr>
          <p:cNvPr id="22" name="Text 20"/>
          <p:cNvSpPr/>
          <p:nvPr/>
        </p:nvSpPr>
        <p:spPr>
          <a:xfrm>
            <a:off x="868680" y="4334256"/>
            <a:ext cx="384048" cy="347472"/>
          </a:xfrm>
          <a:prstGeom prst="ellipse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K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417320" y="4306824"/>
            <a:ext cx="475488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</a:rPr>
              <a:t>출생 감소·사망 증가·고령화가 연결됨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583680" y="4306824"/>
            <a:ext cx="4663440" cy="39319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320" dirty="0">
                <a:solidFill>
                  <a:srgbClr val="243B53"/>
                </a:solidFill>
              </a:rPr>
              <a:t>구조적 변화 이해</a:t>
            </a:r>
            <a:endParaRPr lang="en-US" sz="1320" dirty="0"/>
          </a:p>
        </p:txBody>
      </p:sp>
      <p:sp>
        <p:nvSpPr>
          <p:cNvPr id="25" name="Text 23"/>
          <p:cNvSpPr/>
          <p:nvPr/>
        </p:nvSpPr>
        <p:spPr>
          <a:xfrm>
            <a:off x="868680" y="4956048"/>
            <a:ext cx="384048" cy="347472"/>
          </a:xfrm>
          <a:prstGeom prst="ellipse">
            <a:avLst/>
          </a:prstGeom>
          <a:solidFill>
            <a:srgbClr val="6B46C1"/>
          </a:solidFill>
          <a:ln>
            <a:solidFill>
              <a:srgbClr val="6B46C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417320" y="4928616"/>
            <a:ext cx="475488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</a:rPr>
              <a:t>고령층·1인여행·체류형 관광 전략 설계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583680" y="4928616"/>
            <a:ext cx="4663440" cy="39319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320" dirty="0">
                <a:solidFill>
                  <a:srgbClr val="243B53"/>
                </a:solidFill>
              </a:rPr>
              <a:t>실행 가능한 결정</a:t>
            </a:r>
            <a:endParaRPr lang="en-US" sz="1320" dirty="0"/>
          </a:p>
        </p:txBody>
      </p:sp>
      <p:sp>
        <p:nvSpPr>
          <p:cNvPr id="28" name="Text 26"/>
          <p:cNvSpPr/>
          <p:nvPr/>
        </p:nvSpPr>
        <p:spPr>
          <a:xfrm>
            <a:off x="1874520" y="589788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2A43"/>
                </a:solidFill>
              </a:rPr>
              <a:t>Value는 마지막 단계인 W에서 실현됩니다.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관광 빅데이터 분석 | KOSIS × DIKW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8503920" y="6510528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Data → Information → Knowledge → Wisdom</a:t>
            </a:r>
            <a:endParaRPr lang="en-US" sz="850" dirty="0"/>
          </a:p>
        </p:txBody>
      </p:sp>
      <p:sp>
        <p:nvSpPr>
          <p:cNvPr id="31" name="Rounded Rectangle 30"/>
          <p:cNvSpPr/>
          <p:nvPr/>
        </p:nvSpPr>
        <p:spPr>
          <a:xfrm>
            <a:off x="347472" y="5961888"/>
            <a:ext cx="11496751" cy="713232"/>
          </a:xfrm>
          <a:prstGeom prst="roundRect">
            <a:avLst/>
          </a:prstGeom>
          <a:solidFill>
            <a:srgbClr val="FFF8E7"/>
          </a:solidFill>
          <a:ln w="13970">
            <a:solidFill>
              <a:srgbClr val="DA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46304" tIns="73152" bIns="54864" wrap="square">
            <a:normAutofit/>
          </a:bodyPr>
          <a:lstStyle/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1050" b="1">
                <a:solidFill>
                  <a:srgbClr val="B55B00"/>
                </a:solidFill>
                <a:latin typeface="Malgun Gothic"/>
              </a:rPr>
              <a:t>발표 대본  |  </a:t>
            </a:r>
            <a:r>
              <a:rPr sz="1050">
                <a:solidFill>
                  <a:srgbClr val="30333A"/>
                </a:solidFill>
                <a:latin typeface="Malgun Gothic"/>
              </a:rPr>
              <a:t>DIKW는 데이터가 정보, 지식, 통찰로 올라가는 과정입니다. 한 단계 올라갈수록 자료의 양은 줄지만, 의사결정에 쓸 수 있는 가치는 커집니다.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 D — Data: 가공 전의 기록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29768" y="640080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65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단계에서는 개별 수치가 존재하지만, 아직 결론을 말하지 않습니다.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133856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325880"/>
            <a:ext cx="2103120" cy="1920240"/>
          </a:xfrm>
          <a:prstGeom prst="rect">
            <a:avLst/>
          </a:prstGeom>
          <a:solidFill>
            <a:srgbClr val="EAF4FF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F80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총인구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2026년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51,609,121명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2072년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36,222,293명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063240" y="1325880"/>
            <a:ext cx="2103120" cy="1920240"/>
          </a:xfrm>
          <a:prstGeom prst="rect">
            <a:avLst/>
          </a:prstGeom>
          <a:solidFill>
            <a:srgbClr val="EAF7EF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196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생산연령인구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2026년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35,487,854명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2072년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16,575,182명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40680" y="1325880"/>
            <a:ext cx="2103120" cy="1920240"/>
          </a:xfrm>
          <a:prstGeom prst="rect">
            <a:avLst/>
          </a:prstGeom>
          <a:solidFill>
            <a:srgbClr val="FFEDEC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EB57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출생·사망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출생아 수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23,111명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사망자 수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27,794명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818120" y="1325880"/>
            <a:ext cx="2103120" cy="1920240"/>
          </a:xfrm>
          <a:prstGeom prst="rect">
            <a:avLst/>
          </a:prstGeom>
          <a:solidFill>
            <a:srgbClr val="F3EDFF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B46C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1인가구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2026년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8,359,364가구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비중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36.99%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39776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994A"/>
                </a:solidFill>
              </a:rPr>
              <a:t>Data 단계의 질문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22960" y="437083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3"/>
                </a:solidFill>
              </a:rPr>
              <a:t>“무슨 숫자가 있는가?”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822960" y="5138928"/>
            <a:ext cx="10515600" cy="502920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43B53"/>
                </a:solidFill>
              </a:rPr>
              <a:t>주의할 점: 데이터는 증거의 재료일 뿐, 그 자체로 정책 결론이나 전략이 되지는 않습니다.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관광 빅데이터 분석 | KOSIS × DIKW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8503920" y="6510528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Data → Information → Knowledge → Wisdom</a:t>
            </a:r>
            <a:endParaRPr lang="en-US" sz="850" dirty="0"/>
          </a:p>
        </p:txBody>
      </p:sp>
      <p:sp>
        <p:nvSpPr>
          <p:cNvPr id="14" name="Rounded Rectangle 13"/>
          <p:cNvSpPr/>
          <p:nvPr/>
        </p:nvSpPr>
        <p:spPr>
          <a:xfrm>
            <a:off x="347472" y="5961888"/>
            <a:ext cx="11496751" cy="713232"/>
          </a:xfrm>
          <a:prstGeom prst="roundRect">
            <a:avLst/>
          </a:prstGeom>
          <a:solidFill>
            <a:srgbClr val="FFF8E7"/>
          </a:solidFill>
          <a:ln w="13970">
            <a:solidFill>
              <a:srgbClr val="DA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46304" tIns="73152" bIns="54864" wrap="square">
            <a:normAutofit/>
          </a:bodyPr>
          <a:lstStyle/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1050" b="1">
                <a:solidFill>
                  <a:srgbClr val="B55B00"/>
                </a:solidFill>
                <a:latin typeface="Malgun Gothic"/>
              </a:rPr>
              <a:t>발표 대본  |  </a:t>
            </a:r>
            <a:r>
              <a:rPr sz="1050">
                <a:solidFill>
                  <a:srgbClr val="30333A"/>
                </a:solidFill>
                <a:latin typeface="Malgun Gothic"/>
              </a:rPr>
              <a:t>Data 단계에서는 총인구, 생산연령인구, 출생아 수처럼 가공 전 숫자를 확인합니다. 이 단계의 질문은 “무슨 숫자가 있는가?”이며, 아직 정책 결론은 내리지 않습니다.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 I — Information: 비교하면 변화가 보인다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29768" y="640080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65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연도와 단위를 붙여 비교하면 숫자가 의미 있는 문장으로 바뀝니다.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133856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3232" y="132588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80ED"/>
                </a:solidFill>
              </a:rPr>
              <a:t>총인구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13232" y="1874520"/>
            <a:ext cx="1325880" cy="749808"/>
          </a:xfrm>
          <a:prstGeom prst="rect">
            <a:avLst/>
          </a:prstGeom>
          <a:solidFill>
            <a:srgbClr val="EAF4FF"/>
          </a:solidFill>
          <a:ln>
            <a:solidFill>
              <a:srgbClr val="D9E2EC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2026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51.61백만 명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2194560" y="2240280"/>
            <a:ext cx="548640" cy="0"/>
          </a:xfrm>
          <a:prstGeom prst="line">
            <a:avLst/>
          </a:prstGeom>
          <a:noFill/>
          <a:ln w="27940">
            <a:solidFill>
              <a:srgbClr val="2F80ED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2862072" y="1874520"/>
            <a:ext cx="1325880" cy="749808"/>
          </a:xfrm>
          <a:prstGeom prst="rect">
            <a:avLst/>
          </a:prstGeom>
          <a:solidFill>
            <a:srgbClr val="EAF4FF"/>
          </a:solidFill>
          <a:ln>
            <a:solidFill>
              <a:srgbClr val="D9E2EC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2072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36.22백만 명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13232" y="2816352"/>
            <a:ext cx="34747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3B53"/>
                </a:solidFill>
              </a:rPr>
              <a:t>장기 감소 전망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07992" y="132588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9653"/>
                </a:solidFill>
              </a:rPr>
              <a:t>생산연령인구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07992" y="1874520"/>
            <a:ext cx="1325880" cy="749808"/>
          </a:xfrm>
          <a:prstGeom prst="rect">
            <a:avLst/>
          </a:prstGeom>
          <a:solidFill>
            <a:srgbClr val="EAF7EF"/>
          </a:solidFill>
          <a:ln>
            <a:solidFill>
              <a:srgbClr val="D9E2EC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2026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35.49백만 명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5989320" y="2240280"/>
            <a:ext cx="548640" cy="0"/>
          </a:xfrm>
          <a:prstGeom prst="line">
            <a:avLst/>
          </a:prstGeom>
          <a:noFill/>
          <a:ln w="27940">
            <a:solidFill>
              <a:srgbClr val="219653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6656832" y="1874520"/>
            <a:ext cx="1325880" cy="749808"/>
          </a:xfrm>
          <a:prstGeom prst="rect">
            <a:avLst/>
          </a:prstGeom>
          <a:solidFill>
            <a:srgbClr val="EAF7EF"/>
          </a:solidFill>
          <a:ln>
            <a:solidFill>
              <a:srgbClr val="D9E2EC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2072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16.58백만 명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507992" y="2816352"/>
            <a:ext cx="34747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3B53"/>
                </a:solidFill>
              </a:rPr>
              <a:t>노동·소비 기반 축소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302752" y="132588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B46C1"/>
                </a:solidFill>
              </a:rPr>
              <a:t>1인가구 비중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302752" y="1874520"/>
            <a:ext cx="1325880" cy="749808"/>
          </a:xfrm>
          <a:prstGeom prst="rect">
            <a:avLst/>
          </a:prstGeom>
          <a:solidFill>
            <a:srgbClr val="F3EDFF"/>
          </a:solidFill>
          <a:ln>
            <a:solidFill>
              <a:srgbClr val="D9E2EC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2026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36.99%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9784080" y="2240280"/>
            <a:ext cx="548640" cy="0"/>
          </a:xfrm>
          <a:prstGeom prst="line">
            <a:avLst/>
          </a:prstGeom>
          <a:noFill/>
          <a:ln w="27940">
            <a:solidFill>
              <a:srgbClr val="6B46C1"/>
            </a:solidFill>
            <a:prstDash val="solid"/>
            <a:headEnd type="none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10451592" y="1874520"/>
            <a:ext cx="1325880" cy="749808"/>
          </a:xfrm>
          <a:prstGeom prst="rect">
            <a:avLst/>
          </a:prstGeom>
          <a:solidFill>
            <a:srgbClr val="F3EDFF"/>
          </a:solidFill>
          <a:ln>
            <a:solidFill>
              <a:srgbClr val="D9E2EC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2052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02A43"/>
                </a:solidFill>
              </a:rPr>
              <a:t>41.33%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302752" y="2816352"/>
            <a:ext cx="34747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3B53"/>
                </a:solidFill>
              </a:rPr>
              <a:t>소규모 가구 증가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77240" y="379476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994A"/>
                </a:solidFill>
              </a:rPr>
              <a:t>Information 단계의 해석 문장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22960" y="4251960"/>
            <a:ext cx="1051560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02A43"/>
                </a:solidFill>
              </a:rPr>
              <a:t>“한국의 총인구와 생산연령인구는 장기적으로 감소하고, 1인가구 비중은 증가하는 방향으로 전망된다.”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2240280" y="55778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43B53"/>
                </a:solidFill>
              </a:rPr>
              <a:t>표와 그래프는 바로 이 단계에서 만들어집니다.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관광 빅데이터 분석 | KOSIS × DIKW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8503920" y="6510528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Data → Information → Knowledge → Wisdom</a:t>
            </a:r>
            <a:endParaRPr lang="en-US" sz="850" dirty="0"/>
          </a:p>
        </p:txBody>
      </p:sp>
      <p:sp>
        <p:nvSpPr>
          <p:cNvPr id="25" name="Rounded Rectangle 24"/>
          <p:cNvSpPr/>
          <p:nvPr/>
        </p:nvSpPr>
        <p:spPr>
          <a:xfrm>
            <a:off x="347472" y="5961888"/>
            <a:ext cx="11496751" cy="713232"/>
          </a:xfrm>
          <a:prstGeom prst="roundRect">
            <a:avLst/>
          </a:prstGeom>
          <a:solidFill>
            <a:srgbClr val="FFF8E7"/>
          </a:solidFill>
          <a:ln w="13970">
            <a:solidFill>
              <a:srgbClr val="DA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46304" tIns="73152" bIns="54864" wrap="square">
            <a:normAutofit/>
          </a:bodyPr>
          <a:lstStyle/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1050" b="1">
                <a:solidFill>
                  <a:srgbClr val="B55B00"/>
                </a:solidFill>
                <a:latin typeface="Malgun Gothic"/>
              </a:rPr>
              <a:t>발표 대본  |  </a:t>
            </a:r>
            <a:r>
              <a:rPr sz="1050">
                <a:solidFill>
                  <a:srgbClr val="30333A"/>
                </a:solidFill>
                <a:latin typeface="Malgun Gothic"/>
              </a:rPr>
              <a:t>Information 단계에서는 연도와 단위를 붙여 비교합니다. 2026년과 2072년을 비교하면 총인구와 생산연령인구는 감소하고, 1인가구 비중은 증가한다는 흐름이 보입니다.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 K — Knowledge: 관계를 연결하면 구조가 보인다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29768" y="640080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65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정보를 묶으면 “왜 이런 변화가 나타나는가”를 설명할 수 있습니다.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133856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60320" y="2084832"/>
            <a:ext cx="329184" cy="0"/>
          </a:xfrm>
          <a:prstGeom prst="line">
            <a:avLst/>
          </a:prstGeom>
          <a:noFill/>
          <a:ln w="27940">
            <a:solidFill>
              <a:srgbClr val="EB5757"/>
            </a:solidFill>
            <a:prstDash val="solid"/>
            <a:headEnd type="none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4919472" y="2084832"/>
            <a:ext cx="329184" cy="0"/>
          </a:xfrm>
          <a:prstGeom prst="line">
            <a:avLst/>
          </a:prstGeom>
          <a:noFill/>
          <a:ln w="27940">
            <a:solidFill>
              <a:srgbClr val="EB5757"/>
            </a:solidFill>
            <a:prstDash val="solid"/>
            <a:headEnd type="non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7333488" y="2084832"/>
            <a:ext cx="329184" cy="0"/>
          </a:xfrm>
          <a:prstGeom prst="line">
            <a:avLst/>
          </a:prstGeom>
          <a:noFill/>
          <a:ln w="27940">
            <a:solidFill>
              <a:srgbClr val="6B46C1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658368" y="1764792"/>
            <a:ext cx="1783080" cy="640080"/>
          </a:xfrm>
          <a:prstGeom prst="rect">
            <a:avLst/>
          </a:prstGeom>
          <a:solidFill>
            <a:srgbClr val="FFEDEC"/>
          </a:solidFill>
          <a:ln>
            <a:solidFill>
              <a:srgbClr val="F5C2C2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EB5757"/>
                </a:solidFill>
              </a:rPr>
              <a:t>출생 감소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EB5757"/>
                </a:solidFill>
              </a:rPr>
              <a:t>+ 사망 증가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2944368" y="1764792"/>
            <a:ext cx="1783080" cy="640080"/>
          </a:xfrm>
          <a:prstGeom prst="rect">
            <a:avLst/>
          </a:prstGeom>
          <a:solidFill>
            <a:srgbClr val="FFE4E1"/>
          </a:solidFill>
          <a:ln>
            <a:solidFill>
              <a:srgbClr val="F5C2C2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EB5757"/>
                </a:solidFill>
              </a:rPr>
              <a:t>자연증가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EB5757"/>
                </a:solidFill>
              </a:rPr>
              <a:t>감소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5303520" y="1764792"/>
            <a:ext cx="1783080" cy="640080"/>
          </a:xfrm>
          <a:prstGeom prst="rect">
            <a:avLst/>
          </a:prstGeom>
          <a:solidFill>
            <a:srgbClr val="FFF3E0"/>
          </a:solidFill>
          <a:ln>
            <a:solidFill>
              <a:srgbClr val="FAD7A0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2994A"/>
                </a:solidFill>
              </a:rPr>
              <a:t>총인구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F2994A"/>
                </a:solidFill>
              </a:rPr>
              <a:t>감소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726680" y="1764792"/>
            <a:ext cx="2011680" cy="640080"/>
          </a:xfrm>
          <a:prstGeom prst="rect">
            <a:avLst/>
          </a:prstGeom>
          <a:solidFill>
            <a:srgbClr val="F3EDFF"/>
          </a:solidFill>
          <a:ln>
            <a:solidFill>
              <a:srgbClr val="D6C2FF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6B46C1"/>
                </a:solidFill>
              </a:rPr>
              <a:t>관광 수요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6B46C1"/>
                </a:solidFill>
              </a:rPr>
              <a:t>구조 변화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9966960" y="1801368"/>
            <a:ext cx="1325880" cy="566928"/>
          </a:xfrm>
          <a:prstGeom prst="rect">
            <a:avLst/>
          </a:prstGeom>
          <a:solidFill>
            <a:srgbClr val="102A43"/>
          </a:solidFill>
          <a:ln>
            <a:solidFill>
              <a:srgbClr val="102A43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패턴 발견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40" y="2999232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994A"/>
                </a:solidFill>
              </a:rPr>
              <a:t>동시에 읽어야 할 구조 변화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2960" y="3520440"/>
            <a:ext cx="2331720" cy="603504"/>
          </a:xfrm>
          <a:prstGeom prst="rect">
            <a:avLst/>
          </a:prstGeom>
          <a:solidFill>
            <a:srgbClr val="FFF5E8"/>
          </a:solidFill>
          <a:ln>
            <a:solidFill>
              <a:srgbClr val="FAD7A0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B53"/>
                </a:solidFill>
              </a:rPr>
              <a:t>고령인구 증가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429000" y="3520440"/>
            <a:ext cx="2331720" cy="603504"/>
          </a:xfrm>
          <a:prstGeom prst="rect">
            <a:avLst/>
          </a:prstGeom>
          <a:solidFill>
            <a:srgbClr val="EAF7EF"/>
          </a:solidFill>
          <a:ln>
            <a:solidFill>
              <a:srgbClr val="B7E4C7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B53"/>
                </a:solidFill>
              </a:rPr>
              <a:t>생산연령인구 감소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035040" y="3520440"/>
            <a:ext cx="2331720" cy="603504"/>
          </a:xfrm>
          <a:prstGeom prst="rect">
            <a:avLst/>
          </a:prstGeom>
          <a:solidFill>
            <a:srgbClr val="F3EDFF"/>
          </a:solidFill>
          <a:ln>
            <a:solidFill>
              <a:srgbClr val="D6C2FF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B53"/>
                </a:solidFill>
              </a:rPr>
              <a:t>1인가구 증가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641080" y="3346704"/>
            <a:ext cx="2697480" cy="960120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A43"/>
                </a:solidFill>
              </a:rPr>
              <a:t>소비·노동·주거·이동·관광의 수요 구조를 바꿉니다.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22960" y="49834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2994A"/>
                </a:solidFill>
              </a:rPr>
              <a:t>Knowledge 단계의 핵심 문장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68680" y="5321808"/>
            <a:ext cx="1028700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2A43"/>
                </a:solidFill>
              </a:rPr>
              <a:t>“한국은 인구 규모 감소뿐 아니라 연령구조와 가구구조가 동시에 변화하는 인구전환을 경험하고 있다.”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관광 빅데이터 분석 | KOSIS × DIKW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8503920" y="6510528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Data → Information → Knowledge → Wisdom</a:t>
            </a:r>
            <a:endParaRPr lang="en-US" sz="850" dirty="0"/>
          </a:p>
        </p:txBody>
      </p:sp>
      <p:sp>
        <p:nvSpPr>
          <p:cNvPr id="22" name="Rounded Rectangle 21"/>
          <p:cNvSpPr/>
          <p:nvPr/>
        </p:nvSpPr>
        <p:spPr>
          <a:xfrm>
            <a:off x="347472" y="5961888"/>
            <a:ext cx="11496751" cy="713232"/>
          </a:xfrm>
          <a:prstGeom prst="roundRect">
            <a:avLst/>
          </a:prstGeom>
          <a:solidFill>
            <a:srgbClr val="FFF8E7"/>
          </a:solidFill>
          <a:ln w="13970">
            <a:solidFill>
              <a:srgbClr val="DA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46304" tIns="73152" bIns="54864" wrap="square">
            <a:normAutofit/>
          </a:bodyPr>
          <a:lstStyle/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1050" b="1">
                <a:solidFill>
                  <a:srgbClr val="B55B00"/>
                </a:solidFill>
                <a:latin typeface="Malgun Gothic"/>
              </a:rPr>
              <a:t>발표 대본  |  </a:t>
            </a:r>
            <a:r>
              <a:rPr sz="1050">
                <a:solidFill>
                  <a:srgbClr val="30333A"/>
                </a:solidFill>
                <a:latin typeface="Malgun Gothic"/>
              </a:rPr>
              <a:t>Knowledge 단계에서는 정보 간 관계를 연결합니다. 출생 감소와 사망 증가가 자연증가 감소로 이어지고, 이것이 총인구 감소와 관광 수요 구조 변화로 연결됩니다.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 W — Wisdom: 관광 의사결정으로 연결하기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29768" y="640080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65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통찰 단계는 “그래서 무엇을 할 것인가?”에 답하는 단계입니다.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133856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325880"/>
            <a:ext cx="2606040" cy="1874520"/>
          </a:xfrm>
          <a:prstGeom prst="rect">
            <a:avLst/>
          </a:prstGeom>
          <a:solidFill>
            <a:srgbClr val="EAF4FF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F80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고령층 맞춤 관광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무장애 관광환경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건강·웰니스 관광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느린 여행 프로그램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20440" y="1325880"/>
            <a:ext cx="2606040" cy="1874520"/>
          </a:xfrm>
          <a:prstGeom prst="rect">
            <a:avLst/>
          </a:prstGeom>
          <a:solidFill>
            <a:srgbClr val="EAF7EF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196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1인 여행 수요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1인 친화 숙박·식음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안전·편의 서비스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소규모 맞춤형 상품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55080" y="1325880"/>
            <a:ext cx="2606040" cy="1874520"/>
          </a:xfrm>
          <a:prstGeom prst="rect">
            <a:avLst/>
          </a:prstGeom>
          <a:solidFill>
            <a:srgbClr val="FFF3E0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299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체류형 관광 전략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야간 콘텐츠 연계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체험형 프로그램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숙박·교통 패키지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89720" y="1325880"/>
            <a:ext cx="2606040" cy="1874520"/>
          </a:xfrm>
          <a:prstGeom prst="rect">
            <a:avLst/>
          </a:prstGeom>
          <a:solidFill>
            <a:srgbClr val="F3EDFF"/>
          </a:solidFill>
          <a:ln w="12700">
            <a:solidFill>
              <a:srgbClr val="E3E8EF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6B46C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기반 정책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생활인구·관계인구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체류시간·숙박일수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관광소비액 분석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011680" y="3657600"/>
            <a:ext cx="8138160" cy="0"/>
          </a:xfrm>
          <a:prstGeom prst="line">
            <a:avLst/>
          </a:prstGeom>
          <a:noFill/>
          <a:ln w="25400">
            <a:solidFill>
              <a:srgbClr val="CBD5E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080760" y="3520440"/>
            <a:ext cx="0" cy="502920"/>
          </a:xfrm>
          <a:prstGeom prst="line">
            <a:avLst/>
          </a:prstGeom>
          <a:noFill/>
          <a:ln w="25400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34840" y="4133088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B5757"/>
                </a:solidFill>
              </a:rPr>
              <a:t>지역관광 전략 질문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005840" y="4572000"/>
            <a:ext cx="102412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1143" tIns="1143" rIns="1143" bIns="1143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02A43"/>
                </a:solidFill>
              </a:rPr>
              <a:t>“정주인구 감소 시대에 누가 지역을 방문하고, 얼마나 머물고, 얼마나 소비하도록 할 것인가?”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417320" y="5623560"/>
            <a:ext cx="9372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43B53"/>
                </a:solidFill>
              </a:rPr>
              <a:t>여기서 Value가 생깁니다: 데이터가 실행 가능한 전략으로 바뀌는 순간입니다.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관광 빅데이터 분석 | KOSIS × DIKW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8503920" y="6510528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Data → Information → Knowledge → Wisdom</a:t>
            </a:r>
            <a:endParaRPr lang="en-US" sz="850" dirty="0"/>
          </a:p>
        </p:txBody>
      </p:sp>
      <p:sp>
        <p:nvSpPr>
          <p:cNvPr id="16" name="Rounded Rectangle 15"/>
          <p:cNvSpPr/>
          <p:nvPr/>
        </p:nvSpPr>
        <p:spPr>
          <a:xfrm>
            <a:off x="347472" y="5961888"/>
            <a:ext cx="11496751" cy="713232"/>
          </a:xfrm>
          <a:prstGeom prst="roundRect">
            <a:avLst/>
          </a:prstGeom>
          <a:solidFill>
            <a:srgbClr val="FFF8E7"/>
          </a:solidFill>
          <a:ln w="13970">
            <a:solidFill>
              <a:srgbClr val="DA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46304" tIns="73152" bIns="54864" wrap="square">
            <a:normAutofit/>
          </a:bodyPr>
          <a:lstStyle/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1050" b="1">
                <a:solidFill>
                  <a:srgbClr val="B55B00"/>
                </a:solidFill>
                <a:latin typeface="Malgun Gothic"/>
              </a:rPr>
              <a:t>발표 대본  |  </a:t>
            </a:r>
            <a:r>
              <a:rPr sz="1050">
                <a:solidFill>
                  <a:srgbClr val="30333A"/>
                </a:solidFill>
                <a:latin typeface="Malgun Gothic"/>
              </a:rPr>
              <a:t>Wisdom 단계에서는 분석을 실행 전략으로 바꿉니다. 고령층 맞춤 관광, 1인 여행 상품, 체류형 관광 전략, 생활인구 기반 정책처럼 실제 의사결정으로 연결해야 합니다.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 5V와 DIKW의 연결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29768" y="640080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65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5V는 데이터의 모습, DIKW는 데이터의 가치화 과정을 설명합니다.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133856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463040"/>
            <a:ext cx="1097280" cy="694944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80ED"/>
                </a:solidFill>
              </a:rPr>
              <a:t>Volume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2F80ED"/>
                </a:solidFill>
              </a:rPr>
              <a:t>양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167128" y="1463040"/>
            <a:ext cx="1097280" cy="694944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9653"/>
                </a:solidFill>
              </a:rPr>
              <a:t>Velocity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219653"/>
                </a:solidFill>
              </a:rPr>
              <a:t>속도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584448" y="1463040"/>
            <a:ext cx="1097280" cy="694944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2994A"/>
                </a:solidFill>
              </a:rPr>
              <a:t>Variety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2994A"/>
                </a:solidFill>
              </a:rPr>
              <a:t>다양성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01768" y="1463040"/>
            <a:ext cx="1097280" cy="694944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B5757"/>
                </a:solidFill>
              </a:rPr>
              <a:t>Veracity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EB5757"/>
                </a:solidFill>
              </a:rPr>
              <a:t>진실성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19088" y="1463040"/>
            <a:ext cx="1097280" cy="694944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46C1"/>
                </a:solidFill>
              </a:rPr>
              <a:t>Value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6B46C1"/>
                </a:solidFill>
              </a:rPr>
              <a:t>가치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31520" y="2331720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2A43"/>
                </a:solidFill>
              </a:rPr>
              <a:t>데이터가 어떤 모습인가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543800" y="1828800"/>
            <a:ext cx="914400" cy="0"/>
          </a:xfrm>
          <a:prstGeom prst="line">
            <a:avLst/>
          </a:prstGeom>
          <a:noFill/>
          <a:ln w="31750">
            <a:solidFill>
              <a:srgbClr val="486581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8823960" y="1289304"/>
            <a:ext cx="411480" cy="411480"/>
          </a:xfrm>
          <a:prstGeom prst="ellipse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363456" y="1243584"/>
            <a:ext cx="640080" cy="603504"/>
          </a:xfrm>
          <a:prstGeom prst="roundRect">
            <a:avLst/>
          </a:prstGeom>
          <a:solidFill>
            <a:srgbClr val="EAF4FF"/>
          </a:solidFill>
          <a:ln>
            <a:solidFill>
              <a:srgbClr val="D9E2E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2F80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</a:t>
            </a:r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수집·기록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8823960" y="2203704"/>
            <a:ext cx="411480" cy="411480"/>
          </a:xfrm>
          <a:prstGeom prst="ellipse">
            <a:avLst/>
          </a:prstGeom>
          <a:solidFill>
            <a:srgbClr val="219653"/>
          </a:solidFill>
          <a:ln>
            <a:solidFill>
              <a:srgbClr val="21965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363456" y="2157984"/>
            <a:ext cx="640080" cy="603504"/>
          </a:xfrm>
          <a:prstGeom prst="roundRect">
            <a:avLst/>
          </a:prstGeom>
          <a:solidFill>
            <a:srgbClr val="EAF7EF"/>
          </a:solidFill>
          <a:ln>
            <a:solidFill>
              <a:srgbClr val="D9E2E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2196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Info.</a:t>
            </a:r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정리·집계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10314432" y="1289304"/>
            <a:ext cx="411480" cy="411480"/>
          </a:xfrm>
          <a:prstGeom prst="ellipse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0853928" y="1243584"/>
            <a:ext cx="640080" cy="603504"/>
          </a:xfrm>
          <a:prstGeom prst="roundRect">
            <a:avLst/>
          </a:prstGeom>
          <a:solidFill>
            <a:srgbClr val="FFF3E0"/>
          </a:solidFill>
          <a:ln>
            <a:solidFill>
              <a:srgbClr val="D9E2E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299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Know.</a:t>
            </a:r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분석·해석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10314432" y="2203704"/>
            <a:ext cx="411480" cy="411480"/>
          </a:xfrm>
          <a:prstGeom prst="ellipse">
            <a:avLst/>
          </a:prstGeom>
          <a:solidFill>
            <a:srgbClr val="6B46C1"/>
          </a:solidFill>
          <a:ln>
            <a:solidFill>
              <a:srgbClr val="6B46C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853928" y="2157984"/>
            <a:ext cx="640080" cy="603504"/>
          </a:xfrm>
          <a:prstGeom prst="roundRect">
            <a:avLst/>
          </a:prstGeom>
          <a:solidFill>
            <a:srgbClr val="F3EDFF"/>
          </a:solidFill>
          <a:ln>
            <a:solidFill>
              <a:srgbClr val="D9E2E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6B46C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Wisdom</a:t>
            </a:r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243B5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결정·실행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8183880" y="303580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2A43"/>
                </a:solidFill>
              </a:rPr>
              <a:t>데이터를 어디까지 끌어올렸는가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77240" y="39319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994A"/>
                </a:solidFill>
              </a:rPr>
              <a:t>수업 활동으로 연결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22960" y="4407408"/>
            <a:ext cx="13716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2A43"/>
                </a:solidFill>
              </a:rPr>
              <a:t>수집·정제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2331720" y="4407408"/>
            <a:ext cx="914400" cy="347472"/>
          </a:xfrm>
          <a:prstGeom prst="rect">
            <a:avLst/>
          </a:prstGeom>
          <a:solidFill>
            <a:srgbClr val="F3EDFF"/>
          </a:solidFill>
          <a:ln>
            <a:solidFill>
              <a:srgbClr val="D6C2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46C1"/>
                </a:solidFill>
              </a:rPr>
              <a:t>D → I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2960" y="4892040"/>
            <a:ext cx="3246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20" dirty="0">
                <a:solidFill>
                  <a:srgbClr val="243B53"/>
                </a:solidFill>
              </a:rPr>
              <a:t>원자료를 분석 가능한 표로 만든다.</a:t>
            </a:r>
            <a:endParaRPr lang="en-US" sz="1320" dirty="0"/>
          </a:p>
        </p:txBody>
      </p:sp>
      <p:sp>
        <p:nvSpPr>
          <p:cNvPr id="25" name="Text 23"/>
          <p:cNvSpPr/>
          <p:nvPr/>
        </p:nvSpPr>
        <p:spPr>
          <a:xfrm>
            <a:off x="4617720" y="4407408"/>
            <a:ext cx="13716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2A43"/>
                </a:solidFill>
              </a:rPr>
              <a:t>분석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126480" y="4407408"/>
            <a:ext cx="914400" cy="347472"/>
          </a:xfrm>
          <a:prstGeom prst="rect">
            <a:avLst/>
          </a:prstGeom>
          <a:solidFill>
            <a:srgbClr val="F3EDFF"/>
          </a:solidFill>
          <a:ln>
            <a:solidFill>
              <a:srgbClr val="D6C2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46C1"/>
                </a:solidFill>
              </a:rPr>
              <a:t>I → K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617720" y="4892040"/>
            <a:ext cx="3246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20" dirty="0">
                <a:solidFill>
                  <a:srgbClr val="243B53"/>
                </a:solidFill>
              </a:rPr>
              <a:t>패턴과 관계를 찾아 설명한다.</a:t>
            </a:r>
            <a:endParaRPr lang="en-US" sz="1320" dirty="0"/>
          </a:p>
        </p:txBody>
      </p:sp>
      <p:sp>
        <p:nvSpPr>
          <p:cNvPr id="28" name="Text 26"/>
          <p:cNvSpPr/>
          <p:nvPr/>
        </p:nvSpPr>
        <p:spPr>
          <a:xfrm>
            <a:off x="8412480" y="4407408"/>
            <a:ext cx="13716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2A43"/>
                </a:solidFill>
              </a:rPr>
              <a:t>시각화·해석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9921240" y="4407408"/>
            <a:ext cx="914400" cy="347472"/>
          </a:xfrm>
          <a:prstGeom prst="rect">
            <a:avLst/>
          </a:prstGeom>
          <a:solidFill>
            <a:srgbClr val="F3EDFF"/>
          </a:solidFill>
          <a:ln>
            <a:solidFill>
              <a:srgbClr val="D6C2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46C1"/>
                </a:solidFill>
              </a:rPr>
              <a:t>K → W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412480" y="4892040"/>
            <a:ext cx="3246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20" dirty="0">
                <a:solidFill>
                  <a:srgbClr val="243B53"/>
                </a:solidFill>
              </a:rPr>
              <a:t>전략 질문과 실행 방안을 만든다.</a:t>
            </a:r>
            <a:endParaRPr lang="en-US" sz="1320" dirty="0"/>
          </a:p>
        </p:txBody>
      </p:sp>
      <p:sp>
        <p:nvSpPr>
          <p:cNvPr id="31" name="Text 29"/>
          <p:cNvSpPr/>
          <p:nvPr/>
        </p:nvSpPr>
        <p:spPr>
          <a:xfrm>
            <a:off x="1371600" y="5879592"/>
            <a:ext cx="9418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02A43"/>
                </a:solidFill>
              </a:rPr>
              <a:t>5V의 마지막 V(Value)는 DIKW의 W(Wisdom)에서 실현됩니다.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관광 빅데이터 분석 | KOSIS × DIKW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8503920" y="6510528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Data → Information → Knowledge → Wisdom</a:t>
            </a:r>
            <a:endParaRPr lang="en-US" sz="850" dirty="0"/>
          </a:p>
        </p:txBody>
      </p:sp>
      <p:sp>
        <p:nvSpPr>
          <p:cNvPr id="34" name="Rounded Rectangle 33"/>
          <p:cNvSpPr/>
          <p:nvPr/>
        </p:nvSpPr>
        <p:spPr>
          <a:xfrm>
            <a:off x="347472" y="5961888"/>
            <a:ext cx="11496751" cy="713232"/>
          </a:xfrm>
          <a:prstGeom prst="roundRect">
            <a:avLst/>
          </a:prstGeom>
          <a:solidFill>
            <a:srgbClr val="FFF8E7"/>
          </a:solidFill>
          <a:ln w="13970">
            <a:solidFill>
              <a:srgbClr val="DA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46304" tIns="73152" bIns="54864" wrap="square">
            <a:normAutofit/>
          </a:bodyPr>
          <a:lstStyle/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1050" b="1">
                <a:solidFill>
                  <a:srgbClr val="B55B00"/>
                </a:solidFill>
                <a:latin typeface="Malgun Gothic"/>
              </a:rPr>
              <a:t>발표 대본  |  </a:t>
            </a:r>
            <a:r>
              <a:rPr sz="1050">
                <a:solidFill>
                  <a:srgbClr val="30333A"/>
                </a:solidFill>
                <a:latin typeface="Malgun Gothic"/>
              </a:rPr>
              <a:t>5V는 데이터의 특성이고 DIKW는 데이터의 가치화 과정입니다. 수집과 정제는 D를 I로, 분석은 I를 K로, 시각화와 해석은 K를 W로 끌어올립니다.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 발표 마무리: 학생들에게 던질 질문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29768" y="640080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65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KOSIS 인구관계도는 데이터 리터러시 수업의 좋은 출발점입니다.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1338560" cy="0"/>
          </a:xfrm>
          <a:prstGeom prst="line">
            <a:avLst/>
          </a:prstGeom>
          <a:noFill/>
          <a:ln w="12700">
            <a:solidFill>
              <a:srgbClr val="D9E2EC"/>
            </a:solidFill>
            <a:prstDash val="solid"/>
          </a:ln>
        </p:spPr>
      </p:sp>
      <p:pic>
        <p:nvPicPr>
          <p:cNvPr id="5" name="Image 0" descr="/mnt/data/a_clean_infographic_poster_in_korean_about_dikw_wi.png">    </p:cNvPr>
          <p:cNvPicPr>
            <a:picLocks noChangeAspect="1"/>
          </p:cNvPicPr>
          <p:nvPr/>
        </p:nvPicPr>
        <p:blipFill>
          <a:blip r:embed="rId1"/>
          <a:srcRect l="0" r="0" t="3902" b="3902"/>
          <a:stretch/>
        </p:blipFill>
        <p:spPr>
          <a:xfrm>
            <a:off x="594360" y="1234440"/>
            <a:ext cx="3749040" cy="28803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617720" y="123444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02A43"/>
                </a:solidFill>
              </a:rPr>
              <a:t>토론 질문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4663440" y="1828800"/>
            <a:ext cx="338328" cy="338328"/>
          </a:xfrm>
          <a:prstGeom prst="ellipse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120640" y="1792224"/>
            <a:ext cx="6309360" cy="402336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3B53"/>
                </a:solidFill>
              </a:rPr>
              <a:t>인구감소 지역에서 관광객은 어떤 역할을 할 수 있는가?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663440" y="2542032"/>
            <a:ext cx="338328" cy="338328"/>
          </a:xfrm>
          <a:prstGeom prst="ellipse">
            <a:avLst/>
          </a:prstGeom>
          <a:solidFill>
            <a:srgbClr val="219653"/>
          </a:solidFill>
          <a:ln>
            <a:solidFill>
              <a:srgbClr val="21965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120640" y="2505456"/>
            <a:ext cx="6309360" cy="402336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3B53"/>
                </a:solidFill>
              </a:rPr>
              <a:t>1인가구 증가는 어떤 관광상품 기회를 만들 수 있는가?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663440" y="3255264"/>
            <a:ext cx="338328" cy="338328"/>
          </a:xfrm>
          <a:prstGeom prst="ellipse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120640" y="3218688"/>
            <a:ext cx="6309360" cy="402336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3B53"/>
                </a:solidFill>
              </a:rPr>
              <a:t>고령화 시대 관광 서비스는 무엇을 우선 바꾸어야 하는가?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663440" y="3968496"/>
            <a:ext cx="338328" cy="338328"/>
          </a:xfrm>
          <a:prstGeom prst="ellipse">
            <a:avLst/>
          </a:prstGeom>
          <a:solidFill>
            <a:srgbClr val="6B46C1"/>
          </a:solidFill>
          <a:ln>
            <a:solidFill>
              <a:srgbClr val="6B46C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120640" y="3931920"/>
            <a:ext cx="6309360" cy="402336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3B53"/>
                </a:solidFill>
              </a:rPr>
              <a:t>KOSIS 데이터 외에 어떤 관광 데이터가 더 필요할까?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663440" y="489204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994A"/>
                </a:solidFill>
              </a:rPr>
              <a:t>최종 한 문장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663440" y="5266944"/>
            <a:ext cx="6720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02A43"/>
                </a:solidFill>
              </a:rPr>
              <a:t>“빅데이터 분석의 목적은 숫자를 많이 보는 것이 아니라, 숫자를 가치 있는 의사결정으로 바꾸는 것이다.”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관광 빅데이터 분석 | KOSIS × DIKW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8503920" y="6510528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29AB1"/>
                </a:solidFill>
              </a:rPr>
              <a:t>Data → Information → Knowledge → Wisdom</a:t>
            </a:r>
            <a:endParaRPr lang="en-US" sz="850" dirty="0"/>
          </a:p>
        </p:txBody>
      </p:sp>
      <p:sp>
        <p:nvSpPr>
          <p:cNvPr id="19" name="Rounded Rectangle 18"/>
          <p:cNvSpPr/>
          <p:nvPr/>
        </p:nvSpPr>
        <p:spPr>
          <a:xfrm>
            <a:off x="347472" y="5961888"/>
            <a:ext cx="11496751" cy="713232"/>
          </a:xfrm>
          <a:prstGeom prst="roundRect">
            <a:avLst/>
          </a:prstGeom>
          <a:solidFill>
            <a:srgbClr val="FFF8E7"/>
          </a:solidFill>
          <a:ln w="13970">
            <a:solidFill>
              <a:srgbClr val="DAAA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46304" tIns="73152" bIns="54864" wrap="square">
            <a:normAutofit/>
          </a:bodyPr>
          <a:lstStyle/>
          <a:p>
            <a:pPr algn="l">
              <a:lnSpc>
                <a:spcPct val="92000"/>
              </a:lnSpc>
              <a:spcAft>
                <a:spcPts val="0"/>
              </a:spcAft>
            </a:pPr>
            <a:r>
              <a:rPr sz="1050" b="1">
                <a:solidFill>
                  <a:srgbClr val="B55B00"/>
                </a:solidFill>
                <a:latin typeface="Malgun Gothic"/>
              </a:rPr>
              <a:t>발표 대본  |  </a:t>
            </a:r>
            <a:r>
              <a:rPr sz="1050">
                <a:solidFill>
                  <a:srgbClr val="30333A"/>
                </a:solidFill>
                <a:latin typeface="Malgun Gothic"/>
              </a:rPr>
              <a:t>마무리에서는 학생들에게 데이터가 어떤 의사결정으로 이어질 수 있는지 질문합니다. 핵심은 빅데이터 분석의 목적이 숫자 확인이 아니라 지역관광 전략을 설계하는 데 있다는 점입니다.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1C3E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KOSIS 인구관계도로 보는 DIKW 모형 — 종합 시각자료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7160" y="6062472"/>
            <a:ext cx="11917375" cy="777240"/>
          </a:xfrm>
          <a:prstGeom prst="roundRect">
            <a:avLst/>
          </a:prstGeom>
          <a:solidFill>
            <a:srgbClr val="F5F8FC"/>
          </a:solidFill>
          <a:ln w="15240">
            <a:solidFill>
              <a:srgbClr val="BFCD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76200" bIns="50800"/>
          <a:lstStyle/>
          <a:p>
            <a:pPr algn="ctr"/>
            <a:r>
              <a:rPr sz="1250">
                <a:solidFill>
                  <a:srgbClr val="2D3748"/>
                </a:solidFill>
              </a:rPr>
              <a:t>대본: 이 슬라이드는 앞서 설명한 내용을 한 화면에 요약한 자료입니다. 왼쪽의 Data에서 시작해 Information, Knowledge, Wisdom으로 올라가면서, 인구 데이터가 단순 수치를 넘어 관광정책과 지역전략의 판단 근거로 전환되는 과정을 시각적으로 보여줍니다.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521" y="512064"/>
            <a:ext cx="6594652" cy="54955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KOSIS 인구관계도로 보는 DIKW 모형</dc:title>
  <dc:subject>KOSIS 인구관계도와 DIKW 모형</dc:subject>
  <dc:creator>OpenAI</dc:creator>
  <cp:lastModifiedBy>OpenAI</cp:lastModifiedBy>
  <cp:revision>1</cp:revision>
  <dcterms:created xsi:type="dcterms:W3CDTF">2026-09-20T23:28:35Z</dcterms:created>
  <dcterms:modified xsi:type="dcterms:W3CDTF">2026-09-20T23:28:35Z</dcterms:modified>
</cp:coreProperties>
</file>